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Roboto Medium"/>
      <p:regular r:id="rId36"/>
      <p:bold r:id="rId37"/>
      <p:italic r:id="rId38"/>
      <p:boldItalic r:id="rId39"/>
    </p:embeddedFont>
    <p:embeddedFont>
      <p:font typeface="Roboto"/>
      <p:regular r:id="rId40"/>
      <p:bold r:id="rId41"/>
      <p:italic r:id="rId42"/>
      <p:boldItalic r:id="rId43"/>
    </p:embeddedFont>
    <p:embeddedFont>
      <p:font typeface="Inter"/>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71FDB2-9B55-4EBC-A15B-06D556E19293}">
  <a:tblStyle styleId="{7D71FDB2-9B55-4EBC-A15B-06D556E19293}" styleName="Table_0">
    <a:wholeTbl>
      <a:tcTxStyle b="off" i="off">
        <a:font>
          <a:latin typeface="Tw Cen MT"/>
          <a:ea typeface="Tw Cen MT"/>
          <a:cs typeface="Tw Cen MT"/>
        </a:font>
        <a:schemeClr val="dk1"/>
      </a:tcTxStyle>
      <a:tcStyle>
        <a:tcBdr>
          <a:left>
            <a:ln cap="flat" cmpd="sng" w="12700">
              <a:solidFill>
                <a:schemeClr val="accent5"/>
              </a:solidFill>
              <a:prstDash val="solid"/>
              <a:round/>
              <a:headEnd len="sm" w="sm" type="none"/>
              <a:tailEnd len="sm" w="sm" type="none"/>
            </a:ln>
          </a:left>
          <a:right>
            <a:ln cap="flat" cmpd="sng" w="12700">
              <a:solidFill>
                <a:schemeClr val="accent5"/>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12700">
              <a:solidFill>
                <a:schemeClr val="accent5"/>
              </a:solidFill>
              <a:prstDash val="solid"/>
              <a:round/>
              <a:headEnd len="sm" w="sm" type="none"/>
              <a:tailEnd len="sm" w="sm" type="none"/>
            </a:ln>
          </a:insideH>
          <a:insideV>
            <a:ln cap="flat" cmpd="sng" w="12700">
              <a:solidFill>
                <a:schemeClr val="accent5"/>
              </a:solidFill>
              <a:prstDash val="solid"/>
              <a:round/>
              <a:headEnd len="sm" w="sm" type="none"/>
              <a:tailEnd len="sm" w="sm" type="none"/>
            </a:ln>
          </a:insideV>
        </a:tcBdr>
        <a:fill>
          <a:solidFill>
            <a:srgbClr val="EAF0F6"/>
          </a:solidFill>
        </a:fill>
      </a:tcStyle>
    </a:wholeTbl>
    <a:band1H>
      <a:tcTxStyle/>
      <a:tcStyle>
        <a:fill>
          <a:solidFill>
            <a:srgbClr val="D2DFEC"/>
          </a:solidFill>
        </a:fill>
      </a:tcStyle>
    </a:band1H>
    <a:band2H>
      <a:tcTxStyle/>
    </a:band2H>
    <a:band1V>
      <a:tcTxStyle/>
      <a:tcStyle>
        <a:fill>
          <a:solidFill>
            <a:srgbClr val="D2DFEC"/>
          </a:solidFill>
        </a:fill>
      </a:tcStyle>
    </a:band1V>
    <a:band2V>
      <a:tcTxStyle/>
    </a:band2V>
    <a:lastCol>
      <a:tcTxStyle b="on" i="off"/>
    </a:lastCol>
    <a:firstCol>
      <a:tcTxStyle b="on" i="off"/>
    </a:firstCol>
    <a:lastRow>
      <a:tcTxStyle b="on" i="off"/>
      <a:tcStyle>
        <a:tcBdr>
          <a:top>
            <a:ln cap="flat" cmpd="sng" w="25400">
              <a:solidFill>
                <a:schemeClr val="accent5"/>
              </a:solidFill>
              <a:prstDash val="solid"/>
              <a:round/>
              <a:headEnd len="sm" w="sm" type="none"/>
              <a:tailEnd len="sm" w="sm" type="none"/>
            </a:ln>
          </a:top>
        </a:tcBdr>
        <a:fill>
          <a:solidFill>
            <a:srgbClr val="EAF0F6"/>
          </a:solidFill>
        </a:fill>
      </a:tcStyle>
    </a:lastRow>
    <a:seCell>
      <a:tcTxStyle/>
    </a:seCell>
    <a:swCell>
      <a:tcTxStyle/>
    </a:swCell>
    <a:firstRow>
      <a:tcTxStyle b="on" i="off"/>
      <a:tcStyle>
        <a:fill>
          <a:solidFill>
            <a:srgbClr val="EAF0F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schemas.openxmlformats.org/officeDocument/2006/relationships/font" Target="fonts/Inter-regular.fnt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Medium-bold.fntdata"/><Relationship Id="rId14" Type="http://schemas.openxmlformats.org/officeDocument/2006/relationships/slide" Target="slides/slide9.xml"/><Relationship Id="rId36" Type="http://schemas.openxmlformats.org/officeDocument/2006/relationships/font" Target="fonts/RobotoMedium-regular.fntdata"/><Relationship Id="rId17" Type="http://schemas.openxmlformats.org/officeDocument/2006/relationships/slide" Target="slides/slide12.xml"/><Relationship Id="rId39" Type="http://schemas.openxmlformats.org/officeDocument/2006/relationships/font" Target="fonts/RobotoMedium-boldItalic.fntdata"/><Relationship Id="rId16" Type="http://schemas.openxmlformats.org/officeDocument/2006/relationships/slide" Target="slides/slide11.xml"/><Relationship Id="rId38" Type="http://schemas.openxmlformats.org/officeDocument/2006/relationships/font" Target="fonts/Roboto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a822ff9d4e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a822ff9d4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822ff9d4e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a822ff9d4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822ff9d4e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2a822ff9d4e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822ff9d4e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a822ff9d4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822ff9d4e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2a822ff9d4e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822ff9d4e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a822ff9d4e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a822ff9d4e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2a822ff9d4e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a822ff9d4e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2a822ff9d4e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822ff9d4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a822ff9d4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822ff9d4e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2a822ff9d4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822ff9d4e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2a822ff9d4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6" name="Shape 56"/>
        <p:cNvGrpSpPr/>
        <p:nvPr/>
      </p:nvGrpSpPr>
      <p:grpSpPr>
        <a:xfrm>
          <a:off x="0" y="0"/>
          <a:ext cx="0" cy="0"/>
          <a:chOff x="0" y="0"/>
          <a:chExt cx="0" cy="0"/>
        </a:xfrm>
      </p:grpSpPr>
      <p:pic>
        <p:nvPicPr>
          <p:cNvPr descr="\\DROBO-FS\QuickDrops\JB\PPTX NG\Droplets\LightingOverlay.png" id="57" name="Google Shape;57;p2"/>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8" name="Google Shape;58;p2"/>
          <p:cNvGrpSpPr/>
          <p:nvPr/>
        </p:nvGrpSpPr>
        <p:grpSpPr>
          <a:xfrm>
            <a:off x="0" y="0"/>
            <a:ext cx="2305051" cy="6858001"/>
            <a:chOff x="0" y="0"/>
            <a:chExt cx="2305051" cy="6858001"/>
          </a:xfrm>
        </p:grpSpPr>
        <p:sp>
          <p:nvSpPr>
            <p:cNvPr id="59" name="Google Shape;59;p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5" name="Google Shape;115;p2"/>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9" name="Shape 169"/>
        <p:cNvGrpSpPr/>
        <p:nvPr/>
      </p:nvGrpSpPr>
      <p:grpSpPr>
        <a:xfrm>
          <a:off x="0" y="0"/>
          <a:ext cx="0" cy="0"/>
          <a:chOff x="0" y="0"/>
          <a:chExt cx="0" cy="0"/>
        </a:xfrm>
      </p:grpSpPr>
      <p:sp>
        <p:nvSpPr>
          <p:cNvPr id="170" name="Google Shape;170;p11"/>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11"/>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72" name="Google Shape;172;p11"/>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3" name="Google Shape;173;p1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6" name="Shape 176"/>
        <p:cNvGrpSpPr/>
        <p:nvPr/>
      </p:nvGrpSpPr>
      <p:grpSpPr>
        <a:xfrm>
          <a:off x="0" y="0"/>
          <a:ext cx="0" cy="0"/>
          <a:chOff x="0" y="0"/>
          <a:chExt cx="0" cy="0"/>
        </a:xfrm>
      </p:grpSpPr>
      <p:sp>
        <p:nvSpPr>
          <p:cNvPr id="177" name="Google Shape;177;p12"/>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12"/>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9" name="Google Shape;179;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82" name="Shape 182"/>
        <p:cNvGrpSpPr/>
        <p:nvPr/>
      </p:nvGrpSpPr>
      <p:grpSpPr>
        <a:xfrm>
          <a:off x="0" y="0"/>
          <a:ext cx="0" cy="0"/>
          <a:chOff x="0" y="0"/>
          <a:chExt cx="0" cy="0"/>
        </a:xfrm>
      </p:grpSpPr>
      <p:sp>
        <p:nvSpPr>
          <p:cNvPr id="183" name="Google Shape;183;p13"/>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1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5" name="Google Shape;185;p13"/>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6" name="Google Shape;186;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13"/>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
        <p:nvSpPr>
          <p:cNvPr id="190" name="Google Shape;190;p13"/>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91" name="Shape 191"/>
        <p:cNvGrpSpPr/>
        <p:nvPr/>
      </p:nvGrpSpPr>
      <p:grpSpPr>
        <a:xfrm>
          <a:off x="0" y="0"/>
          <a:ext cx="0" cy="0"/>
          <a:chOff x="0" y="0"/>
          <a:chExt cx="0" cy="0"/>
        </a:xfrm>
      </p:grpSpPr>
      <p:sp>
        <p:nvSpPr>
          <p:cNvPr id="192" name="Google Shape;192;p14"/>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14"/>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4" name="Google Shape;194;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7" name="Shape 197"/>
        <p:cNvGrpSpPr/>
        <p:nvPr/>
      </p:nvGrpSpPr>
      <p:grpSpPr>
        <a:xfrm>
          <a:off x="0" y="0"/>
          <a:ext cx="0" cy="0"/>
          <a:chOff x="0" y="0"/>
          <a:chExt cx="0" cy="0"/>
        </a:xfrm>
      </p:grpSpPr>
      <p:sp>
        <p:nvSpPr>
          <p:cNvPr id="198" name="Google Shape;198;p1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15"/>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15"/>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15"/>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2" name="Google Shape;202;p15"/>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3" name="Google Shape;203;p15"/>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4" name="Google Shape;204;p15"/>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5" name="Google Shape;205;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8" name="Shape 208"/>
        <p:cNvGrpSpPr/>
        <p:nvPr/>
      </p:nvGrpSpPr>
      <p:grpSpPr>
        <a:xfrm>
          <a:off x="0" y="0"/>
          <a:ext cx="0" cy="0"/>
          <a:chOff x="0" y="0"/>
          <a:chExt cx="0" cy="0"/>
        </a:xfrm>
      </p:grpSpPr>
      <p:sp>
        <p:nvSpPr>
          <p:cNvPr id="209" name="Google Shape;209;p16"/>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16"/>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1" name="Google Shape;211;p16"/>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2" name="Google Shape;212;p16"/>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3" name="Google Shape;213;p16"/>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4" name="Google Shape;214;p16"/>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5" name="Google Shape;215;p16"/>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6" name="Google Shape;216;p16"/>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7" name="Google Shape;217;p16"/>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8" name="Google Shape;218;p16"/>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9" name="Google Shape;219;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2" name="Shape 222"/>
        <p:cNvGrpSpPr/>
        <p:nvPr/>
      </p:nvGrpSpPr>
      <p:grpSpPr>
        <a:xfrm>
          <a:off x="0" y="0"/>
          <a:ext cx="0" cy="0"/>
          <a:chOff x="0" y="0"/>
          <a:chExt cx="0" cy="0"/>
        </a:xfrm>
      </p:grpSpPr>
      <p:sp>
        <p:nvSpPr>
          <p:cNvPr id="223" name="Google Shape;223;p1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17"/>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5" name="Google Shape;225;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Google Shape;229;p18"/>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18"/>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31" name="Google Shape;231;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7" name="Shape 127"/>
        <p:cNvGrpSpPr/>
        <p:nvPr/>
      </p:nvGrpSpPr>
      <p:grpSpPr>
        <a:xfrm>
          <a:off x="0" y="0"/>
          <a:ext cx="0" cy="0"/>
          <a:chOff x="0" y="0"/>
          <a:chExt cx="0" cy="0"/>
        </a:xfrm>
      </p:grpSpPr>
      <p:sp>
        <p:nvSpPr>
          <p:cNvPr id="128" name="Google Shape;128;p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5"/>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6"/>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6"/>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36" name="Google Shape;136;p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 name="Shape 139"/>
        <p:cNvGrpSpPr/>
        <p:nvPr/>
      </p:nvGrpSpPr>
      <p:grpSpPr>
        <a:xfrm>
          <a:off x="0" y="0"/>
          <a:ext cx="0" cy="0"/>
          <a:chOff x="0" y="0"/>
          <a:chExt cx="0" cy="0"/>
        </a:xfrm>
      </p:grpSpPr>
      <p:sp>
        <p:nvSpPr>
          <p:cNvPr id="140" name="Google Shape;140;p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7"/>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2" name="Google Shape;142;p7"/>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3" name="Google Shape;143;p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6" name="Shape 146"/>
        <p:cNvGrpSpPr/>
        <p:nvPr/>
      </p:nvGrpSpPr>
      <p:grpSpPr>
        <a:xfrm>
          <a:off x="0" y="0"/>
          <a:ext cx="0" cy="0"/>
          <a:chOff x="0" y="0"/>
          <a:chExt cx="0" cy="0"/>
        </a:xfrm>
      </p:grpSpPr>
      <p:sp>
        <p:nvSpPr>
          <p:cNvPr id="147" name="Google Shape;147;p8"/>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8"/>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9" name="Google Shape;149;p8"/>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0" name="Google Shape;150;p8"/>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51" name="Google Shape;151;p8"/>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2" name="Google Shape;152;p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5" name="Shape 155"/>
        <p:cNvGrpSpPr/>
        <p:nvPr/>
      </p:nvGrpSpPr>
      <p:grpSpPr>
        <a:xfrm>
          <a:off x="0" y="0"/>
          <a:ext cx="0" cy="0"/>
          <a:chOff x="0" y="0"/>
          <a:chExt cx="0" cy="0"/>
        </a:xfrm>
      </p:grpSpPr>
      <p:sp>
        <p:nvSpPr>
          <p:cNvPr id="156" name="Google Shape;156;p9"/>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9"/>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8" name="Google Shape;158;p9"/>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9" name="Google Shape;159;p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 name="Shape 162"/>
        <p:cNvGrpSpPr/>
        <p:nvPr/>
      </p:nvGrpSpPr>
      <p:grpSpPr>
        <a:xfrm>
          <a:off x="0" y="0"/>
          <a:ext cx="0" cy="0"/>
          <a:chOff x="0" y="0"/>
          <a:chExt cx="0" cy="0"/>
        </a:xfrm>
      </p:grpSpPr>
      <p:sp>
        <p:nvSpPr>
          <p:cNvPr id="163" name="Google Shape;163;p10"/>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10"/>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5" name="Google Shape;165;p10"/>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6" name="Google Shape;166;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descr="\\DROBO-FS\QuickDrops\JB\PPTX NG\Droplets\LightingOverlay.png" id="10" name="Google Shape;10;p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11" name="Google Shape;11;p1"/>
          <p:cNvGrpSpPr/>
          <p:nvPr/>
        </p:nvGrpSpPr>
        <p:grpSpPr>
          <a:xfrm>
            <a:off x="-14288" y="0"/>
            <a:ext cx="12053888" cy="6858001"/>
            <a:chOff x="-14288" y="0"/>
            <a:chExt cx="12053888" cy="6858001"/>
          </a:xfrm>
        </p:grpSpPr>
        <p:grpSp>
          <p:nvGrpSpPr>
            <p:cNvPr id="12" name="Google Shape;12;p1"/>
            <p:cNvGrpSpPr/>
            <p:nvPr/>
          </p:nvGrpSpPr>
          <p:grpSpPr>
            <a:xfrm>
              <a:off x="-14288" y="0"/>
              <a:ext cx="1220788" cy="6858001"/>
              <a:chOff x="-14288" y="0"/>
              <a:chExt cx="1220788" cy="6858001"/>
            </a:xfrm>
          </p:grpSpPr>
          <p:sp>
            <p:nvSpPr>
              <p:cNvPr id="13" name="Google Shape;13;p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1"/>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5" name="Google Shape;25;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1"/>
            <p:cNvGrpSpPr/>
            <p:nvPr/>
          </p:nvGrpSpPr>
          <p:grpSpPr>
            <a:xfrm>
              <a:off x="11364912" y="0"/>
              <a:ext cx="674688" cy="6848476"/>
              <a:chOff x="11364912" y="0"/>
              <a:chExt cx="674688" cy="6848476"/>
            </a:xfrm>
          </p:grpSpPr>
          <p:sp>
            <p:nvSpPr>
              <p:cNvPr id="41" name="Google Shape;41;p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53" name="Google Shape;53;p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4" name="Google Shape;54;p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5" name="Google Shape;55;p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3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grpSp>
        <p:nvGrpSpPr>
          <p:cNvPr id="238" name="Google Shape;238;p19"/>
          <p:cNvGrpSpPr/>
          <p:nvPr/>
        </p:nvGrpSpPr>
        <p:grpSpPr>
          <a:xfrm>
            <a:off x="0" y="-1"/>
            <a:ext cx="12192003" cy="6858001"/>
            <a:chOff x="0" y="-1"/>
            <a:chExt cx="12192003" cy="6858001"/>
          </a:xfrm>
        </p:grpSpPr>
        <p:sp>
          <p:nvSpPr>
            <p:cNvPr id="239" name="Google Shape;239;p19"/>
            <p:cNvSpPr/>
            <p:nvPr/>
          </p:nvSpPr>
          <p:spPr>
            <a:xfrm>
              <a:off x="1" y="-1"/>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40" name="Google Shape;240;p19"/>
            <p:cNvPicPr preferRelativeResize="0"/>
            <p:nvPr/>
          </p:nvPicPr>
          <p:blipFill rotWithShape="1">
            <a:blip r:embed="rId4">
              <a:alphaModFix amt="30000"/>
            </a:blip>
            <a:srcRect b="0" l="0" r="0" t="0"/>
            <a:stretch/>
          </p:blipFill>
          <p:spPr>
            <a:xfrm>
              <a:off x="0" y="-1"/>
              <a:ext cx="12192003" cy="6858001"/>
            </a:xfrm>
            <a:prstGeom prst="rect">
              <a:avLst/>
            </a:prstGeom>
            <a:noFill/>
            <a:ln>
              <a:noFill/>
            </a:ln>
          </p:spPr>
        </p:pic>
      </p:grpSp>
      <p:pic>
        <p:nvPicPr>
          <p:cNvPr descr="close up of circuit board" id="241" name="Google Shape;241;p19"/>
          <p:cNvPicPr preferRelativeResize="0"/>
          <p:nvPr/>
        </p:nvPicPr>
        <p:blipFill rotWithShape="1">
          <a:blip r:embed="rId5">
            <a:alphaModFix amt="30000"/>
          </a:blip>
          <a:srcRect b="9201" l="0" r="0" t="6504"/>
          <a:stretch/>
        </p:blipFill>
        <p:spPr>
          <a:xfrm>
            <a:off x="-2" y="10"/>
            <a:ext cx="12188389" cy="6857990"/>
          </a:xfrm>
          <a:prstGeom prst="rect">
            <a:avLst/>
          </a:prstGeom>
          <a:noFill/>
          <a:ln>
            <a:noFill/>
          </a:ln>
        </p:spPr>
      </p:pic>
      <p:grpSp>
        <p:nvGrpSpPr>
          <p:cNvPr id="242" name="Google Shape;242;p19"/>
          <p:cNvGrpSpPr/>
          <p:nvPr/>
        </p:nvGrpSpPr>
        <p:grpSpPr>
          <a:xfrm>
            <a:off x="605895" y="2235200"/>
            <a:ext cx="10982062" cy="2396067"/>
            <a:chOff x="605895" y="2235200"/>
            <a:chExt cx="10982062" cy="2396067"/>
          </a:xfrm>
        </p:grpSpPr>
        <p:sp>
          <p:nvSpPr>
            <p:cNvPr id="243" name="Google Shape;243;p19"/>
            <p:cNvSpPr/>
            <p:nvPr/>
          </p:nvSpPr>
          <p:spPr>
            <a:xfrm>
              <a:off x="2582333" y="2235200"/>
              <a:ext cx="7027334" cy="2396067"/>
            </a:xfrm>
            <a:prstGeom prst="round2DiagRect">
              <a:avLst>
                <a:gd fmla="val 9246" name="adj1"/>
                <a:gd fmla="val 0" name="adj2"/>
              </a:avLst>
            </a:prstGeom>
            <a:solidFill>
              <a:schemeClr val="dk1">
                <a:alpha val="80000"/>
              </a:schemeClr>
            </a:solidFill>
            <a:ln cap="sq" cmpd="sng" w="19050">
              <a:solidFill>
                <a:schemeClr val="lt2">
                  <a:alpha val="60000"/>
                </a:scheme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244" name="Google Shape;244;p19"/>
            <p:cNvGrpSpPr/>
            <p:nvPr/>
          </p:nvGrpSpPr>
          <p:grpSpPr>
            <a:xfrm>
              <a:off x="605895" y="2900097"/>
              <a:ext cx="10982062" cy="1211524"/>
              <a:chOff x="605895" y="2900097"/>
              <a:chExt cx="10982062" cy="1211524"/>
            </a:xfrm>
          </p:grpSpPr>
          <p:sp>
            <p:nvSpPr>
              <p:cNvPr id="245" name="Google Shape;245;p19"/>
              <p:cNvSpPr/>
              <p:nvPr/>
            </p:nvSpPr>
            <p:spPr>
              <a:xfrm flipH="1" rot="-5400000">
                <a:off x="9653587" y="33797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46" name="Google Shape;246;p19"/>
              <p:cNvSpPr/>
              <p:nvPr/>
            </p:nvSpPr>
            <p:spPr>
              <a:xfrm flipH="1" rot="-5400000">
                <a:off x="10078244" y="33107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flipH="1" rot="-5400000">
                <a:off x="11146631" y="35742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flipH="1" rot="-5400000">
                <a:off x="10230644" y="30345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49" name="Google Shape;249;p19"/>
              <p:cNvSpPr/>
              <p:nvPr/>
            </p:nvSpPr>
            <p:spPr>
              <a:xfrm rot="5400000">
                <a:off x="10034587" y="25627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0" name="Google Shape;250;p19"/>
              <p:cNvSpPr/>
              <p:nvPr/>
            </p:nvSpPr>
            <p:spPr>
              <a:xfrm rot="5400000">
                <a:off x="10747375" y="32326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rot="5400000">
                <a:off x="11399044" y="30953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rot="5400000">
                <a:off x="10353675" y="21531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3" name="Google Shape;253;p19"/>
              <p:cNvSpPr/>
              <p:nvPr/>
            </p:nvSpPr>
            <p:spPr>
              <a:xfrm rot="5400000">
                <a:off x="9848850" y="33088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rot="5400000">
                <a:off x="9721056" y="3284272"/>
                <a:ext cx="23813" cy="252413"/>
              </a:xfrm>
              <a:prstGeom prst="rect">
                <a:avLst/>
              </a:pr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rot="5400000">
                <a:off x="2122751" y="35321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6" name="Google Shape;256;p19"/>
              <p:cNvSpPr/>
              <p:nvPr/>
            </p:nvSpPr>
            <p:spPr>
              <a:xfrm rot="5400000">
                <a:off x="1958445" y="34631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rot="5400000">
                <a:off x="858308" y="37266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rot="5400000">
                <a:off x="1658407" y="31869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9" name="Google Shape;259;p19"/>
              <p:cNvSpPr/>
              <p:nvPr/>
            </p:nvSpPr>
            <p:spPr>
              <a:xfrm flipH="1" rot="-5400000">
                <a:off x="1860814" y="27151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60" name="Google Shape;260;p19"/>
              <p:cNvSpPr/>
              <p:nvPr/>
            </p:nvSpPr>
            <p:spPr>
              <a:xfrm flipH="1" rot="-5400000">
                <a:off x="1289314" y="33850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flipH="1" rot="-5400000">
                <a:off x="605895" y="32477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flipH="1" rot="-5400000">
                <a:off x="1532202" y="23055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63" name="Google Shape;263;p19"/>
              <p:cNvSpPr/>
              <p:nvPr/>
            </p:nvSpPr>
            <p:spPr>
              <a:xfrm flipH="1" rot="-5400000">
                <a:off x="2154501" y="34612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flipH="1" rot="-5400000">
                <a:off x="2448983" y="3436672"/>
                <a:ext cx="23813" cy="252413"/>
              </a:xfrm>
              <a:prstGeom prst="rect">
                <a:avLst/>
              </a:pr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5" name="Google Shape;265;p19"/>
          <p:cNvSpPr txBox="1"/>
          <p:nvPr>
            <p:ph type="ctrTitle"/>
          </p:nvPr>
        </p:nvSpPr>
        <p:spPr>
          <a:xfrm>
            <a:off x="2706687" y="1974320"/>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a:t>HELMET DETECTION</a:t>
            </a:r>
            <a:br>
              <a:rPr lang="en-US"/>
            </a:br>
            <a:r>
              <a:rPr lang="en-US" sz="1800"/>
              <a:t>IMAGE CLASSIFICATION WITH TENSORFLOW</a:t>
            </a:r>
            <a:endParaRPr/>
          </a:p>
        </p:txBody>
      </p:sp>
      <p:sp>
        <p:nvSpPr>
          <p:cNvPr id="266" name="Google Shape;266;p19"/>
          <p:cNvSpPr txBox="1"/>
          <p:nvPr>
            <p:ph idx="1" type="subTitle"/>
          </p:nvPr>
        </p:nvSpPr>
        <p:spPr>
          <a:xfrm>
            <a:off x="2628370" y="3473357"/>
            <a:ext cx="6857999" cy="953029"/>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120000"/>
              </a:lnSpc>
              <a:spcBef>
                <a:spcPts val="0"/>
              </a:spcBef>
              <a:spcAft>
                <a:spcPts val="0"/>
              </a:spcAft>
              <a:buClr>
                <a:schemeClr val="lt2"/>
              </a:buClr>
              <a:buSzPct val="125000"/>
              <a:buNone/>
            </a:pPr>
            <a:r>
              <a:rPr lang="en-US" sz="1800"/>
              <a:t>ABHISHEK SINGH YADAV(04)</a:t>
            </a:r>
            <a:endParaRPr/>
          </a:p>
          <a:p>
            <a:pPr indent="0" lvl="0" marL="0" rtl="0" algn="ctr">
              <a:lnSpc>
                <a:spcPct val="120000"/>
              </a:lnSpc>
              <a:spcBef>
                <a:spcPts val="1000"/>
              </a:spcBef>
              <a:spcAft>
                <a:spcPts val="0"/>
              </a:spcAft>
              <a:buClr>
                <a:schemeClr val="lt2"/>
              </a:buClr>
              <a:buSzPct val="125000"/>
              <a:buNone/>
            </a:pPr>
            <a:r>
              <a:rPr lang="en-US" sz="1800"/>
              <a:t>BELO ABHIGYAN (16)</a:t>
            </a:r>
            <a:endParaRPr/>
          </a:p>
          <a:p>
            <a:pPr indent="0" lvl="0" marL="0" rtl="0" algn="ctr">
              <a:lnSpc>
                <a:spcPct val="120000"/>
              </a:lnSpc>
              <a:spcBef>
                <a:spcPts val="1000"/>
              </a:spcBef>
              <a:spcAft>
                <a:spcPts val="0"/>
              </a:spcAft>
              <a:buClr>
                <a:schemeClr val="lt2"/>
              </a:buClr>
              <a:buSzPct val="125000"/>
              <a:buNone/>
            </a:pPr>
            <a:r>
              <a:rPr lang="en-US" sz="1900"/>
              <a:t>RAHUL KUMAR MANJHI (44)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8"/>
          <p:cNvSpPr txBox="1"/>
          <p:nvPr>
            <p:ph type="title"/>
          </p:nvPr>
        </p:nvSpPr>
        <p:spPr>
          <a:xfrm>
            <a:off x="1141411" y="175756"/>
            <a:ext cx="9927600" cy="109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DATA AUGMENTATION</a:t>
            </a:r>
            <a:endParaRPr/>
          </a:p>
        </p:txBody>
      </p:sp>
      <p:pic>
        <p:nvPicPr>
          <p:cNvPr id="328" name="Google Shape;328;p28"/>
          <p:cNvPicPr preferRelativeResize="0"/>
          <p:nvPr/>
        </p:nvPicPr>
        <p:blipFill rotWithShape="1">
          <a:blip r:embed="rId3">
            <a:alphaModFix/>
          </a:blip>
          <a:srcRect b="0" l="0" r="0" t="0"/>
          <a:stretch/>
        </p:blipFill>
        <p:spPr>
          <a:xfrm>
            <a:off x="549350" y="2848425"/>
            <a:ext cx="11232276" cy="3646950"/>
          </a:xfrm>
          <a:prstGeom prst="rect">
            <a:avLst/>
          </a:prstGeom>
          <a:noFill/>
          <a:ln>
            <a:noFill/>
          </a:ln>
        </p:spPr>
      </p:pic>
      <p:sp>
        <p:nvSpPr>
          <p:cNvPr id="329" name="Google Shape;329;p28"/>
          <p:cNvSpPr txBox="1"/>
          <p:nvPr/>
        </p:nvSpPr>
        <p:spPr>
          <a:xfrm>
            <a:off x="1141411" y="1334105"/>
            <a:ext cx="99276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This code uses the Augmentor library to create an augmentation pipeline, defines various augmentation operations with specific probabilities, and generates a specified number of augmented samples from the input images. This is useful for diversifying a training dataset and improving the robustness of a machine learning model.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9"/>
          <p:cNvSpPr txBox="1"/>
          <p:nvPr>
            <p:ph type="title"/>
          </p:nvPr>
        </p:nvSpPr>
        <p:spPr>
          <a:xfrm>
            <a:off x="1141411" y="175756"/>
            <a:ext cx="9927600" cy="109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AUGMENTED DATASET</a:t>
            </a:r>
            <a:endParaRPr/>
          </a:p>
        </p:txBody>
      </p:sp>
      <p:sp>
        <p:nvSpPr>
          <p:cNvPr id="335" name="Google Shape;335;p29"/>
          <p:cNvSpPr txBox="1"/>
          <p:nvPr/>
        </p:nvSpPr>
        <p:spPr>
          <a:xfrm>
            <a:off x="1141411" y="1334105"/>
            <a:ext cx="992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a:t>
            </a:r>
            <a:endParaRPr/>
          </a:p>
        </p:txBody>
      </p:sp>
      <p:pic>
        <p:nvPicPr>
          <p:cNvPr id="336" name="Google Shape;336;p29"/>
          <p:cNvPicPr preferRelativeResize="0"/>
          <p:nvPr/>
        </p:nvPicPr>
        <p:blipFill>
          <a:blip r:embed="rId3">
            <a:alphaModFix/>
          </a:blip>
          <a:stretch>
            <a:fillRect/>
          </a:stretch>
        </p:blipFill>
        <p:spPr>
          <a:xfrm>
            <a:off x="1141400" y="1117724"/>
            <a:ext cx="7193075" cy="5438900"/>
          </a:xfrm>
          <a:prstGeom prst="rect">
            <a:avLst/>
          </a:prstGeom>
          <a:noFill/>
          <a:ln>
            <a:noFill/>
          </a:ln>
        </p:spPr>
      </p:pic>
      <p:pic>
        <p:nvPicPr>
          <p:cNvPr id="337" name="Google Shape;337;p29"/>
          <p:cNvPicPr preferRelativeResize="0"/>
          <p:nvPr/>
        </p:nvPicPr>
        <p:blipFill>
          <a:blip r:embed="rId4">
            <a:alphaModFix/>
          </a:blip>
          <a:stretch>
            <a:fillRect/>
          </a:stretch>
        </p:blipFill>
        <p:spPr>
          <a:xfrm>
            <a:off x="4629350" y="4946525"/>
            <a:ext cx="3705125" cy="161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txBox="1"/>
          <p:nvPr>
            <p:ph type="title"/>
          </p:nvPr>
        </p:nvSpPr>
        <p:spPr>
          <a:xfrm>
            <a:off x="1141413" y="302581"/>
            <a:ext cx="9831387" cy="9985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DATA </a:t>
            </a:r>
            <a:r>
              <a:rPr lang="en-US"/>
              <a:t>PREPROCESSING</a:t>
            </a:r>
            <a:endParaRPr/>
          </a:p>
        </p:txBody>
      </p:sp>
      <p:sp>
        <p:nvSpPr>
          <p:cNvPr id="343" name="Google Shape;343;p30"/>
          <p:cNvSpPr/>
          <p:nvPr/>
        </p:nvSpPr>
        <p:spPr>
          <a:xfrm>
            <a:off x="0" y="0"/>
            <a:ext cx="311785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344" name="Google Shape;344;p30"/>
          <p:cNvSpPr txBox="1"/>
          <p:nvPr/>
        </p:nvSpPr>
        <p:spPr>
          <a:xfrm>
            <a:off x="1020278" y="1466369"/>
            <a:ext cx="10327800" cy="197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345" name="Google Shape;345;p30"/>
          <p:cNvPicPr preferRelativeResize="0"/>
          <p:nvPr/>
        </p:nvPicPr>
        <p:blipFill>
          <a:blip r:embed="rId3">
            <a:alphaModFix/>
          </a:blip>
          <a:stretch>
            <a:fillRect/>
          </a:stretch>
        </p:blipFill>
        <p:spPr>
          <a:xfrm>
            <a:off x="1141423" y="1301100"/>
            <a:ext cx="6934400" cy="2745300"/>
          </a:xfrm>
          <a:prstGeom prst="rect">
            <a:avLst/>
          </a:prstGeom>
          <a:noFill/>
          <a:ln>
            <a:noFill/>
          </a:ln>
        </p:spPr>
      </p:pic>
      <p:pic>
        <p:nvPicPr>
          <p:cNvPr id="346" name="Google Shape;346;p30"/>
          <p:cNvPicPr preferRelativeResize="0"/>
          <p:nvPr/>
        </p:nvPicPr>
        <p:blipFill>
          <a:blip r:embed="rId4">
            <a:alphaModFix/>
          </a:blip>
          <a:stretch>
            <a:fillRect/>
          </a:stretch>
        </p:blipFill>
        <p:spPr>
          <a:xfrm>
            <a:off x="1141425" y="4158026"/>
            <a:ext cx="9015501" cy="2490850"/>
          </a:xfrm>
          <a:prstGeom prst="rect">
            <a:avLst/>
          </a:prstGeom>
          <a:noFill/>
          <a:ln>
            <a:noFill/>
          </a:ln>
        </p:spPr>
      </p:pic>
      <p:pic>
        <p:nvPicPr>
          <p:cNvPr id="347" name="Google Shape;347;p30"/>
          <p:cNvPicPr preferRelativeResize="0"/>
          <p:nvPr/>
        </p:nvPicPr>
        <p:blipFill>
          <a:blip r:embed="rId5">
            <a:alphaModFix/>
          </a:blip>
          <a:stretch>
            <a:fillRect/>
          </a:stretch>
        </p:blipFill>
        <p:spPr>
          <a:xfrm>
            <a:off x="8448751" y="1958944"/>
            <a:ext cx="1638300" cy="723900"/>
          </a:xfrm>
          <a:prstGeom prst="rect">
            <a:avLst/>
          </a:prstGeom>
          <a:noFill/>
          <a:ln>
            <a:noFill/>
          </a:ln>
        </p:spPr>
      </p:pic>
      <p:pic>
        <p:nvPicPr>
          <p:cNvPr id="348" name="Google Shape;348;p30"/>
          <p:cNvPicPr preferRelativeResize="0"/>
          <p:nvPr/>
        </p:nvPicPr>
        <p:blipFill>
          <a:blip r:embed="rId6">
            <a:alphaModFix/>
          </a:blip>
          <a:stretch>
            <a:fillRect/>
          </a:stretch>
        </p:blipFill>
        <p:spPr>
          <a:xfrm>
            <a:off x="8402763" y="2866169"/>
            <a:ext cx="1730274" cy="6705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txBox="1"/>
          <p:nvPr>
            <p:ph type="title"/>
          </p:nvPr>
        </p:nvSpPr>
        <p:spPr>
          <a:xfrm>
            <a:off x="1104100" y="249493"/>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MERGING ORIGINAL DATA WITH AUGMENTED DATA AND DATA SCALING</a:t>
            </a:r>
            <a:endParaRPr/>
          </a:p>
        </p:txBody>
      </p:sp>
      <p:sp>
        <p:nvSpPr>
          <p:cNvPr id="354" name="Google Shape;354;p31"/>
          <p:cNvSpPr txBox="1"/>
          <p:nvPr/>
        </p:nvSpPr>
        <p:spPr>
          <a:xfrm>
            <a:off x="1141412" y="1728211"/>
            <a:ext cx="98313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wentieth Century"/>
                <a:ea typeface="Twentieth Century"/>
                <a:cs typeface="Twentieth Century"/>
                <a:sym typeface="Twentieth Century"/>
              </a:rPr>
              <a:t>To enhance the training process, it is important to scale the pixel values of our images. By normalizing the pixel values to a range of [0, 1], we can improve the convergence of our CNN model.</a:t>
            </a:r>
            <a:endParaRPr sz="2000">
              <a:solidFill>
                <a:schemeClr val="lt1"/>
              </a:solidFill>
              <a:latin typeface="Twentieth Century"/>
              <a:ea typeface="Twentieth Century"/>
              <a:cs typeface="Twentieth Century"/>
              <a:sym typeface="Twentieth Century"/>
            </a:endParaRPr>
          </a:p>
        </p:txBody>
      </p:sp>
      <p:pic>
        <p:nvPicPr>
          <p:cNvPr id="355" name="Google Shape;355;p31"/>
          <p:cNvPicPr preferRelativeResize="0"/>
          <p:nvPr/>
        </p:nvPicPr>
        <p:blipFill>
          <a:blip r:embed="rId3">
            <a:alphaModFix/>
          </a:blip>
          <a:stretch>
            <a:fillRect/>
          </a:stretch>
        </p:blipFill>
        <p:spPr>
          <a:xfrm>
            <a:off x="3258925" y="2820074"/>
            <a:ext cx="4217225" cy="3875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TRAIN-TEST SPLIT</a:t>
            </a:r>
            <a:endParaRPr/>
          </a:p>
        </p:txBody>
      </p:sp>
      <p:pic>
        <p:nvPicPr>
          <p:cNvPr id="361" name="Google Shape;361;p32"/>
          <p:cNvPicPr preferRelativeResize="0"/>
          <p:nvPr/>
        </p:nvPicPr>
        <p:blipFill rotWithShape="1">
          <a:blip r:embed="rId3">
            <a:alphaModFix/>
          </a:blip>
          <a:srcRect b="0" l="0" r="0" t="0"/>
          <a:stretch/>
        </p:blipFill>
        <p:spPr>
          <a:xfrm>
            <a:off x="1141433" y="2097108"/>
            <a:ext cx="9595476" cy="615350"/>
          </a:xfrm>
          <a:prstGeom prst="rect">
            <a:avLst/>
          </a:prstGeom>
          <a:noFill/>
          <a:ln>
            <a:noFill/>
          </a:ln>
        </p:spPr>
      </p:pic>
      <p:sp>
        <p:nvSpPr>
          <p:cNvPr id="362" name="Google Shape;362;p32"/>
          <p:cNvSpPr txBox="1"/>
          <p:nvPr/>
        </p:nvSpPr>
        <p:spPr>
          <a:xfrm>
            <a:off x="1141413" y="2900752"/>
            <a:ext cx="102165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wentieth Century"/>
                <a:ea typeface="Twentieth Century"/>
                <a:cs typeface="Twentieth Century"/>
                <a:sym typeface="Twentieth Century"/>
              </a:rPr>
              <a:t>The purpose of splitting the dataset into training and testing sets is to train a machine learning model on one subset (training set) and evaluate its performance on another independent subset (testing set). This helps assess how well the model generalizes to unseen data. The train_test_split function automates the process of creating these splits.</a:t>
            </a:r>
            <a:endParaRPr sz="20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20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2000">
                <a:solidFill>
                  <a:schemeClr val="lt1"/>
                </a:solidFill>
                <a:latin typeface="Twentieth Century"/>
                <a:ea typeface="Twentieth Century"/>
                <a:cs typeface="Twentieth Century"/>
                <a:sym typeface="Twentieth Century"/>
              </a:rPr>
              <a:t>WE HAVE VERY LESS DATA AVAILABILITY SO WE BREAK IT INTO 90:10</a:t>
            </a:r>
            <a:endParaRPr sz="20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3"/>
          <p:cNvSpPr txBox="1"/>
          <p:nvPr/>
        </p:nvSpPr>
        <p:spPr>
          <a:xfrm>
            <a:off x="969249" y="853025"/>
            <a:ext cx="8352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25011"/>
              </a:lnSpc>
              <a:spcBef>
                <a:spcPts val="0"/>
              </a:spcBef>
              <a:spcAft>
                <a:spcPts val="0"/>
              </a:spcAft>
              <a:buClr>
                <a:srgbClr val="000000"/>
              </a:buClr>
              <a:buSzPts val="4374"/>
              <a:buFont typeface="Inter"/>
              <a:buNone/>
            </a:pPr>
            <a:r>
              <a:rPr b="1" lang="en-US" sz="4000">
                <a:solidFill>
                  <a:schemeClr val="lt1"/>
                </a:solidFill>
                <a:latin typeface="Inter"/>
                <a:ea typeface="Inter"/>
                <a:cs typeface="Inter"/>
                <a:sym typeface="Inter"/>
              </a:rPr>
              <a:t>MODEL ARCHITECTURE</a:t>
            </a:r>
            <a:endParaRPr sz="4000">
              <a:solidFill>
                <a:schemeClr val="lt1"/>
              </a:solidFill>
              <a:latin typeface="Calibri"/>
              <a:ea typeface="Calibri"/>
              <a:cs typeface="Calibri"/>
              <a:sym typeface="Calibri"/>
            </a:endParaRPr>
          </a:p>
        </p:txBody>
      </p:sp>
      <p:sp>
        <p:nvSpPr>
          <p:cNvPr id="368" name="Google Shape;368;p33"/>
          <p:cNvSpPr txBox="1"/>
          <p:nvPr/>
        </p:nvSpPr>
        <p:spPr>
          <a:xfrm>
            <a:off x="892353" y="2043744"/>
            <a:ext cx="10013100" cy="277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00">
                <a:solidFill>
                  <a:schemeClr val="lt1"/>
                </a:solidFill>
                <a:latin typeface="Twentieth Century"/>
                <a:ea typeface="Twentieth Century"/>
                <a:cs typeface="Twentieth Century"/>
                <a:sym typeface="Twentieth Century"/>
              </a:rPr>
              <a:t>Now that we have preprocessed our data, let's delve into the architecture of our CNN model. We will utilize a sequential model, incorporating layers such as Conv2D, MaxPooling2D, Flatten, Dense, and Dropout. This architecture is designed to effectively extract features from the input images and make accurate predictions.</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4"/>
          <p:cNvSpPr txBox="1"/>
          <p:nvPr/>
        </p:nvSpPr>
        <p:spPr>
          <a:xfrm>
            <a:off x="892349" y="161075"/>
            <a:ext cx="8352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25011"/>
              </a:lnSpc>
              <a:spcBef>
                <a:spcPts val="0"/>
              </a:spcBef>
              <a:spcAft>
                <a:spcPts val="0"/>
              </a:spcAft>
              <a:buClr>
                <a:srgbClr val="000000"/>
              </a:buClr>
              <a:buSzPts val="4374"/>
              <a:buFont typeface="Inter"/>
              <a:buNone/>
            </a:pPr>
            <a:r>
              <a:rPr b="1" lang="en-US" sz="4000">
                <a:solidFill>
                  <a:schemeClr val="lt1"/>
                </a:solidFill>
                <a:latin typeface="Inter"/>
                <a:ea typeface="Inter"/>
                <a:cs typeface="Inter"/>
                <a:sym typeface="Inter"/>
              </a:rPr>
              <a:t>MODEL ARCHITECTURE</a:t>
            </a:r>
            <a:endParaRPr sz="4000">
              <a:solidFill>
                <a:schemeClr val="lt1"/>
              </a:solidFill>
              <a:latin typeface="Calibri"/>
              <a:ea typeface="Calibri"/>
              <a:cs typeface="Calibri"/>
              <a:sym typeface="Calibri"/>
            </a:endParaRPr>
          </a:p>
        </p:txBody>
      </p:sp>
      <p:pic>
        <p:nvPicPr>
          <p:cNvPr id="374" name="Google Shape;374;p34"/>
          <p:cNvPicPr preferRelativeResize="0"/>
          <p:nvPr/>
        </p:nvPicPr>
        <p:blipFill>
          <a:blip r:embed="rId3">
            <a:alphaModFix/>
          </a:blip>
          <a:stretch>
            <a:fillRect/>
          </a:stretch>
        </p:blipFill>
        <p:spPr>
          <a:xfrm>
            <a:off x="152400" y="1021475"/>
            <a:ext cx="11887200" cy="4699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5"/>
          <p:cNvSpPr txBox="1"/>
          <p:nvPr/>
        </p:nvSpPr>
        <p:spPr>
          <a:xfrm>
            <a:off x="892354" y="237941"/>
            <a:ext cx="6102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25011"/>
              </a:lnSpc>
              <a:spcBef>
                <a:spcPts val="0"/>
              </a:spcBef>
              <a:spcAft>
                <a:spcPts val="0"/>
              </a:spcAft>
              <a:buClr>
                <a:srgbClr val="000000"/>
              </a:buClr>
              <a:buSzPts val="4374"/>
              <a:buFont typeface="Inter"/>
              <a:buNone/>
            </a:pPr>
            <a:r>
              <a:rPr b="1" lang="en-US" sz="2800">
                <a:solidFill>
                  <a:schemeClr val="lt1"/>
                </a:solidFill>
                <a:latin typeface="Inter"/>
                <a:ea typeface="Inter"/>
                <a:cs typeface="Inter"/>
                <a:sym typeface="Inter"/>
              </a:rPr>
              <a:t>MODEL ARCHITECTURE</a:t>
            </a:r>
            <a:endParaRPr sz="2800">
              <a:solidFill>
                <a:schemeClr val="lt1"/>
              </a:solidFill>
              <a:latin typeface="Calibri"/>
              <a:ea typeface="Calibri"/>
              <a:cs typeface="Calibri"/>
              <a:sym typeface="Calibri"/>
            </a:endParaRPr>
          </a:p>
        </p:txBody>
      </p:sp>
      <p:pic>
        <p:nvPicPr>
          <p:cNvPr id="380" name="Google Shape;380;p35"/>
          <p:cNvPicPr preferRelativeResize="0"/>
          <p:nvPr/>
        </p:nvPicPr>
        <p:blipFill rotWithShape="1">
          <a:blip r:embed="rId3">
            <a:alphaModFix/>
          </a:blip>
          <a:srcRect b="0" l="0" r="0" t="0"/>
          <a:stretch/>
        </p:blipFill>
        <p:spPr>
          <a:xfrm>
            <a:off x="494675" y="761150"/>
            <a:ext cx="11250049" cy="5026625"/>
          </a:xfrm>
          <a:prstGeom prst="rect">
            <a:avLst/>
          </a:prstGeom>
          <a:noFill/>
          <a:ln>
            <a:noFill/>
          </a:ln>
        </p:spPr>
      </p:pic>
      <p:sp>
        <p:nvSpPr>
          <p:cNvPr id="381" name="Google Shape;381;p35"/>
          <p:cNvSpPr txBox="1"/>
          <p:nvPr/>
        </p:nvSpPr>
        <p:spPr>
          <a:xfrm>
            <a:off x="7488450" y="59354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Twentieth Century"/>
                <a:ea typeface="Twentieth Century"/>
                <a:cs typeface="Twentieth Century"/>
                <a:sym typeface="Twentieth Century"/>
              </a:rPr>
              <a:t>CONTINUED….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6"/>
          <p:cNvSpPr txBox="1"/>
          <p:nvPr/>
        </p:nvSpPr>
        <p:spPr>
          <a:xfrm>
            <a:off x="892354" y="237941"/>
            <a:ext cx="6102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25011"/>
              </a:lnSpc>
              <a:spcBef>
                <a:spcPts val="0"/>
              </a:spcBef>
              <a:spcAft>
                <a:spcPts val="0"/>
              </a:spcAft>
              <a:buClr>
                <a:srgbClr val="000000"/>
              </a:buClr>
              <a:buSzPts val="4374"/>
              <a:buFont typeface="Inter"/>
              <a:buNone/>
            </a:pPr>
            <a:r>
              <a:rPr b="1" lang="en-US" sz="2800">
                <a:solidFill>
                  <a:schemeClr val="lt1"/>
                </a:solidFill>
                <a:latin typeface="Inter"/>
                <a:ea typeface="Inter"/>
                <a:cs typeface="Inter"/>
                <a:sym typeface="Inter"/>
              </a:rPr>
              <a:t>MODEL ARCHITECTURE</a:t>
            </a:r>
            <a:endParaRPr sz="2800">
              <a:solidFill>
                <a:schemeClr val="lt1"/>
              </a:solidFill>
              <a:latin typeface="Calibri"/>
              <a:ea typeface="Calibri"/>
              <a:cs typeface="Calibri"/>
              <a:sym typeface="Calibri"/>
            </a:endParaRPr>
          </a:p>
        </p:txBody>
      </p:sp>
      <p:pic>
        <p:nvPicPr>
          <p:cNvPr id="387" name="Google Shape;387;p36"/>
          <p:cNvPicPr preferRelativeResize="0"/>
          <p:nvPr/>
        </p:nvPicPr>
        <p:blipFill>
          <a:blip r:embed="rId3">
            <a:alphaModFix/>
          </a:blip>
          <a:stretch>
            <a:fillRect/>
          </a:stretch>
        </p:blipFill>
        <p:spPr>
          <a:xfrm>
            <a:off x="954158" y="1281900"/>
            <a:ext cx="6522000" cy="4833425"/>
          </a:xfrm>
          <a:prstGeom prst="rect">
            <a:avLst/>
          </a:prstGeom>
          <a:noFill/>
          <a:ln>
            <a:noFill/>
          </a:ln>
        </p:spPr>
      </p:pic>
      <p:sp>
        <p:nvSpPr>
          <p:cNvPr id="388" name="Google Shape;388;p36"/>
          <p:cNvSpPr txBox="1"/>
          <p:nvPr/>
        </p:nvSpPr>
        <p:spPr>
          <a:xfrm>
            <a:off x="8121975" y="5880050"/>
            <a:ext cx="3075300" cy="7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37"/>
          <p:cNvPicPr preferRelativeResize="0"/>
          <p:nvPr/>
        </p:nvPicPr>
        <p:blipFill rotWithShape="1">
          <a:blip r:embed="rId3">
            <a:alphaModFix/>
          </a:blip>
          <a:srcRect b="0" l="0" r="0" t="0"/>
          <a:stretch/>
        </p:blipFill>
        <p:spPr>
          <a:xfrm>
            <a:off x="1344450" y="67650"/>
            <a:ext cx="5101255" cy="6790349"/>
          </a:xfrm>
          <a:prstGeom prst="rect">
            <a:avLst/>
          </a:prstGeom>
          <a:noFill/>
          <a:ln>
            <a:noFill/>
          </a:ln>
        </p:spPr>
      </p:pic>
      <p:sp>
        <p:nvSpPr>
          <p:cNvPr id="394" name="Google Shape;394;p37"/>
          <p:cNvSpPr txBox="1"/>
          <p:nvPr/>
        </p:nvSpPr>
        <p:spPr>
          <a:xfrm>
            <a:off x="6889144" y="2486420"/>
            <a:ext cx="431466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wentieth Century"/>
                <a:ea typeface="Twentieth Century"/>
                <a:cs typeface="Twentieth Century"/>
                <a:sym typeface="Twentieth Century"/>
              </a:rPr>
              <a:t>Total params: 1,021,057</a:t>
            </a:r>
            <a:endParaRPr/>
          </a:p>
          <a:p>
            <a:pPr indent="0" lvl="0" marL="0" marR="0" rtl="0" algn="l">
              <a:spcBef>
                <a:spcPts val="0"/>
              </a:spcBef>
              <a:spcAft>
                <a:spcPts val="0"/>
              </a:spcAft>
              <a:buNone/>
            </a:pPr>
            <a:r>
              <a:rPr lang="en-US" sz="2400">
                <a:solidFill>
                  <a:schemeClr val="lt1"/>
                </a:solidFill>
                <a:latin typeface="Twentieth Century"/>
                <a:ea typeface="Twentieth Century"/>
                <a:cs typeface="Twentieth Century"/>
                <a:sym typeface="Twentieth Century"/>
              </a:rPr>
              <a:t>Trainable params: 1,020,097</a:t>
            </a:r>
            <a:endParaRPr/>
          </a:p>
          <a:p>
            <a:pPr indent="0" lvl="0" marL="0" marR="0" rtl="0" algn="l">
              <a:spcBef>
                <a:spcPts val="0"/>
              </a:spcBef>
              <a:spcAft>
                <a:spcPts val="0"/>
              </a:spcAft>
              <a:buNone/>
            </a:pPr>
            <a:r>
              <a:rPr lang="en-US" sz="2400">
                <a:solidFill>
                  <a:schemeClr val="lt1"/>
                </a:solidFill>
                <a:latin typeface="Twentieth Century"/>
                <a:ea typeface="Twentieth Century"/>
                <a:cs typeface="Twentieth Century"/>
                <a:sym typeface="Twentieth Century"/>
              </a:rPr>
              <a:t>Non-trainable params: 960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INTRODUCTION</a:t>
            </a:r>
            <a:endParaRPr/>
          </a:p>
        </p:txBody>
      </p:sp>
      <p:sp>
        <p:nvSpPr>
          <p:cNvPr id="272" name="Google Shape;272;p20"/>
          <p:cNvSpPr txBox="1"/>
          <p:nvPr/>
        </p:nvSpPr>
        <p:spPr>
          <a:xfrm>
            <a:off x="1141413" y="2097088"/>
            <a:ext cx="1012977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lt1"/>
                </a:solidFill>
                <a:latin typeface="Twentieth Century"/>
                <a:ea typeface="Twentieth Century"/>
                <a:cs typeface="Twentieth Century"/>
                <a:sym typeface="Twentieth Century"/>
              </a:rPr>
              <a:t>In today's world, safety is of paramount importance, especially in high-risk industries such as construction and manufacturing. One crucial aspect of safety is helmet detection, which can help identify individuals not wearing proper head protection. In this presentation, we will explore the application of Convolutional Neural Networks (CNNs) for helmet detection.</a:t>
            </a:r>
            <a:endParaRPr/>
          </a:p>
        </p:txBody>
      </p:sp>
      <p:pic>
        <p:nvPicPr>
          <p:cNvPr id="273" name="Google Shape;273;p20"/>
          <p:cNvPicPr preferRelativeResize="0"/>
          <p:nvPr/>
        </p:nvPicPr>
        <p:blipFill rotWithShape="1">
          <a:blip r:embed="rId3">
            <a:alphaModFix/>
          </a:blip>
          <a:srcRect b="0" l="0" r="0" t="0"/>
          <a:stretch/>
        </p:blipFill>
        <p:spPr>
          <a:xfrm>
            <a:off x="8230402" y="4173353"/>
            <a:ext cx="2434389" cy="243438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8"/>
          <p:cNvSpPr txBox="1"/>
          <p:nvPr>
            <p:ph type="title"/>
          </p:nvPr>
        </p:nvSpPr>
        <p:spPr>
          <a:xfrm>
            <a:off x="1141413" y="320135"/>
            <a:ext cx="9109492" cy="8445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MODEL TRAINING</a:t>
            </a:r>
            <a:endParaRPr/>
          </a:p>
        </p:txBody>
      </p:sp>
      <p:pic>
        <p:nvPicPr>
          <p:cNvPr id="400" name="Google Shape;400;p38"/>
          <p:cNvPicPr preferRelativeResize="0"/>
          <p:nvPr/>
        </p:nvPicPr>
        <p:blipFill rotWithShape="1">
          <a:blip r:embed="rId3">
            <a:alphaModFix/>
          </a:blip>
          <a:srcRect b="0" l="0" r="0" t="0"/>
          <a:stretch/>
        </p:blipFill>
        <p:spPr>
          <a:xfrm>
            <a:off x="1141427" y="2586827"/>
            <a:ext cx="7749374" cy="4111476"/>
          </a:xfrm>
          <a:prstGeom prst="rect">
            <a:avLst/>
          </a:prstGeom>
          <a:noFill/>
          <a:ln>
            <a:noFill/>
          </a:ln>
        </p:spPr>
      </p:pic>
      <p:sp>
        <p:nvSpPr>
          <p:cNvPr id="401" name="Google Shape;401;p38"/>
          <p:cNvSpPr txBox="1"/>
          <p:nvPr/>
        </p:nvSpPr>
        <p:spPr>
          <a:xfrm>
            <a:off x="1141412" y="1164657"/>
            <a:ext cx="983138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wentieth Century"/>
                <a:ea typeface="Twentieth Century"/>
                <a:cs typeface="Twentieth Century"/>
                <a:sym typeface="Twentieth Century"/>
              </a:rPr>
              <a:t>Now it's time to train our CNN model on the preprocessed dataset. We will train the model for 100 epochs, iterating over the training set while validating the results on a 10% validation split. This iterative process will allow our model to learn and make accurate predictions on helmet detection</a:t>
            </a:r>
            <a:endParaRPr sz="20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MODEL EVALUATION</a:t>
            </a:r>
            <a:endParaRPr/>
          </a:p>
        </p:txBody>
      </p:sp>
      <p:sp>
        <p:nvSpPr>
          <p:cNvPr id="407" name="Google Shape;407;p39"/>
          <p:cNvSpPr txBox="1"/>
          <p:nvPr/>
        </p:nvSpPr>
        <p:spPr>
          <a:xfrm>
            <a:off x="1141412" y="1951672"/>
            <a:ext cx="1004314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wentieth Century"/>
                <a:ea typeface="Twentieth Century"/>
                <a:cs typeface="Twentieth Century"/>
                <a:sym typeface="Twentieth Century"/>
              </a:rPr>
              <a:t>After training the model, it's crucial to evaluate its performance. We will assess the accuracy of the model by testing it on the unseen testing set. This evaluation step will give us an indication of how well our helmet detection model performs on real-world data.</a:t>
            </a:r>
            <a:endParaRPr/>
          </a:p>
        </p:txBody>
      </p:sp>
      <p:pic>
        <p:nvPicPr>
          <p:cNvPr id="408" name="Google Shape;408;p39"/>
          <p:cNvPicPr preferRelativeResize="0"/>
          <p:nvPr/>
        </p:nvPicPr>
        <p:blipFill>
          <a:blip r:embed="rId3">
            <a:alphaModFix/>
          </a:blip>
          <a:stretch>
            <a:fillRect/>
          </a:stretch>
        </p:blipFill>
        <p:spPr>
          <a:xfrm>
            <a:off x="1141400" y="3310799"/>
            <a:ext cx="10043150" cy="16557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0"/>
          <p:cNvSpPr txBox="1"/>
          <p:nvPr>
            <p:ph type="title"/>
          </p:nvPr>
        </p:nvSpPr>
        <p:spPr>
          <a:xfrm>
            <a:off x="1210662" y="216914"/>
            <a:ext cx="9321300" cy="75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TEST/TRAIN HISTORY PLOT</a:t>
            </a:r>
            <a:endParaRPr/>
          </a:p>
        </p:txBody>
      </p:sp>
      <p:pic>
        <p:nvPicPr>
          <p:cNvPr id="414" name="Google Shape;414;p40"/>
          <p:cNvPicPr preferRelativeResize="0"/>
          <p:nvPr/>
        </p:nvPicPr>
        <p:blipFill rotWithShape="1">
          <a:blip r:embed="rId3">
            <a:alphaModFix/>
          </a:blip>
          <a:srcRect b="0" l="0" r="0" t="0"/>
          <a:stretch/>
        </p:blipFill>
        <p:spPr>
          <a:xfrm>
            <a:off x="1425926" y="1607574"/>
            <a:ext cx="4374151" cy="5140175"/>
          </a:xfrm>
          <a:prstGeom prst="rect">
            <a:avLst/>
          </a:prstGeom>
          <a:noFill/>
          <a:ln>
            <a:noFill/>
          </a:ln>
        </p:spPr>
      </p:pic>
      <p:sp>
        <p:nvSpPr>
          <p:cNvPr id="415" name="Google Shape;415;p40"/>
          <p:cNvSpPr txBox="1"/>
          <p:nvPr/>
        </p:nvSpPr>
        <p:spPr>
          <a:xfrm>
            <a:off x="1131787" y="1091040"/>
            <a:ext cx="9928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wentieth Century"/>
                <a:ea typeface="Twentieth Century"/>
                <a:cs typeface="Twentieth Century"/>
                <a:sym typeface="Twentieth Century"/>
              </a:rPr>
              <a:t>Creating a helper function for plotting the results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1"/>
          <p:cNvSpPr txBox="1"/>
          <p:nvPr>
            <p:ph type="title"/>
          </p:nvPr>
        </p:nvSpPr>
        <p:spPr>
          <a:xfrm>
            <a:off x="1574942" y="599268"/>
            <a:ext cx="9042115" cy="7386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TRAINING AND VALIDATION ACCURACY</a:t>
            </a:r>
            <a:endParaRPr/>
          </a:p>
        </p:txBody>
      </p:sp>
      <p:pic>
        <p:nvPicPr>
          <p:cNvPr id="421" name="Google Shape;421;p41"/>
          <p:cNvPicPr preferRelativeResize="0"/>
          <p:nvPr/>
        </p:nvPicPr>
        <p:blipFill rotWithShape="1">
          <a:blip r:embed="rId3">
            <a:alphaModFix/>
          </a:blip>
          <a:srcRect b="0" l="0" r="0" t="0"/>
          <a:stretch/>
        </p:blipFill>
        <p:spPr>
          <a:xfrm>
            <a:off x="3174849" y="2187464"/>
            <a:ext cx="5842300" cy="4311872"/>
          </a:xfrm>
          <a:prstGeom prst="rect">
            <a:avLst/>
          </a:prstGeom>
          <a:noFill/>
          <a:ln>
            <a:noFill/>
          </a:ln>
        </p:spPr>
      </p:pic>
      <p:sp>
        <p:nvSpPr>
          <p:cNvPr id="422" name="Google Shape;422;p41"/>
          <p:cNvSpPr txBox="1"/>
          <p:nvPr/>
        </p:nvSpPr>
        <p:spPr>
          <a:xfrm>
            <a:off x="266532" y="2767280"/>
            <a:ext cx="290831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Twentieth Century"/>
                <a:ea typeface="Twentieth Century"/>
                <a:cs typeface="Twentieth Century"/>
                <a:sym typeface="Twentieth Century"/>
              </a:rPr>
              <a:t>Training Accuracy : </a:t>
            </a:r>
            <a:r>
              <a:rPr lang="en-US" sz="2000">
                <a:solidFill>
                  <a:schemeClr val="lt1"/>
                </a:solidFill>
                <a:latin typeface="Twentieth Century"/>
                <a:ea typeface="Twentieth Century"/>
                <a:cs typeface="Twentieth Century"/>
                <a:sym typeface="Twentieth Century"/>
              </a:rPr>
              <a:t>Plot displaying the training accuracy over the course of the training epochs</a:t>
            </a:r>
            <a:endParaRPr sz="2000">
              <a:solidFill>
                <a:schemeClr val="lt1"/>
              </a:solidFill>
              <a:latin typeface="Twentieth Century"/>
              <a:ea typeface="Twentieth Century"/>
              <a:cs typeface="Twentieth Century"/>
              <a:sym typeface="Twentieth Century"/>
            </a:endParaRPr>
          </a:p>
        </p:txBody>
      </p:sp>
      <p:sp>
        <p:nvSpPr>
          <p:cNvPr id="423" name="Google Shape;423;p41"/>
          <p:cNvSpPr txBox="1"/>
          <p:nvPr/>
        </p:nvSpPr>
        <p:spPr>
          <a:xfrm>
            <a:off x="9017149" y="2772109"/>
            <a:ext cx="300480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Twentieth Century"/>
                <a:ea typeface="Twentieth Century"/>
                <a:cs typeface="Twentieth Century"/>
                <a:sym typeface="Twentieth Century"/>
              </a:rPr>
              <a:t>Validation Accuracy : </a:t>
            </a:r>
            <a:r>
              <a:rPr lang="en-US" sz="2000">
                <a:solidFill>
                  <a:schemeClr val="lt1"/>
                </a:solidFill>
                <a:latin typeface="Twentieth Century"/>
                <a:ea typeface="Twentieth Century"/>
                <a:cs typeface="Twentieth Century"/>
                <a:sym typeface="Twentieth Century"/>
              </a:rPr>
              <a:t>Plot showcasing the validation accuracy over the course of the training epochs.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2"/>
          <p:cNvSpPr txBox="1"/>
          <p:nvPr>
            <p:ph type="title"/>
          </p:nvPr>
        </p:nvSpPr>
        <p:spPr>
          <a:xfrm>
            <a:off x="909338" y="127630"/>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TRAINING AND VALIDATION LOSS</a:t>
            </a:r>
            <a:endParaRPr/>
          </a:p>
        </p:txBody>
      </p:sp>
      <p:sp>
        <p:nvSpPr>
          <p:cNvPr id="429" name="Google Shape;429;p42"/>
          <p:cNvSpPr txBox="1"/>
          <p:nvPr/>
        </p:nvSpPr>
        <p:spPr>
          <a:xfrm>
            <a:off x="758549" y="3155350"/>
            <a:ext cx="22737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Twentieth Century"/>
                <a:ea typeface="Twentieth Century"/>
                <a:cs typeface="Twentieth Century"/>
                <a:sym typeface="Twentieth Century"/>
              </a:rPr>
              <a:t>Training Loss</a:t>
            </a:r>
            <a:r>
              <a:rPr lang="en-US" sz="2000">
                <a:solidFill>
                  <a:schemeClr val="lt1"/>
                </a:solidFill>
                <a:latin typeface="Twentieth Century"/>
                <a:ea typeface="Twentieth Century"/>
                <a:cs typeface="Twentieth Century"/>
                <a:sym typeface="Twentieth Century"/>
              </a:rPr>
              <a:t> : Plot showing the training loss over the course of the training epochs.</a:t>
            </a:r>
            <a:endParaRPr/>
          </a:p>
        </p:txBody>
      </p:sp>
      <p:sp>
        <p:nvSpPr>
          <p:cNvPr id="430" name="Google Shape;430;p42"/>
          <p:cNvSpPr txBox="1"/>
          <p:nvPr/>
        </p:nvSpPr>
        <p:spPr>
          <a:xfrm>
            <a:off x="9123825" y="3155325"/>
            <a:ext cx="27441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Twentieth Century"/>
                <a:ea typeface="Twentieth Century"/>
                <a:cs typeface="Twentieth Century"/>
                <a:sym typeface="Twentieth Century"/>
              </a:rPr>
              <a:t>Validation Loss : </a:t>
            </a:r>
            <a:r>
              <a:rPr lang="en-US" sz="2000">
                <a:solidFill>
                  <a:schemeClr val="lt1"/>
                </a:solidFill>
                <a:latin typeface="Twentieth Century"/>
                <a:ea typeface="Twentieth Century"/>
                <a:cs typeface="Twentieth Century"/>
                <a:sym typeface="Twentieth Century"/>
              </a:rPr>
              <a:t>Plot illustrating the validation loss over the course of the training epochs.</a:t>
            </a:r>
            <a:endParaRPr/>
          </a:p>
        </p:txBody>
      </p:sp>
      <p:pic>
        <p:nvPicPr>
          <p:cNvPr id="431" name="Google Shape;431;p42"/>
          <p:cNvPicPr preferRelativeResize="0"/>
          <p:nvPr/>
        </p:nvPicPr>
        <p:blipFill>
          <a:blip r:embed="rId3">
            <a:alphaModFix/>
          </a:blip>
          <a:stretch>
            <a:fillRect/>
          </a:stretch>
        </p:blipFill>
        <p:spPr>
          <a:xfrm>
            <a:off x="3032250" y="1468600"/>
            <a:ext cx="6091574" cy="48883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USER INPUT FOR </a:t>
            </a:r>
            <a:r>
              <a:rPr lang="en-US"/>
              <a:t>PREDICTION 1</a:t>
            </a:r>
            <a:endParaRPr/>
          </a:p>
        </p:txBody>
      </p:sp>
      <p:pic>
        <p:nvPicPr>
          <p:cNvPr id="437" name="Google Shape;437;p43"/>
          <p:cNvPicPr preferRelativeResize="0"/>
          <p:nvPr/>
        </p:nvPicPr>
        <p:blipFill rotWithShape="1">
          <a:blip r:embed="rId3">
            <a:alphaModFix/>
          </a:blip>
          <a:srcRect b="0" l="0" r="0" t="0"/>
          <a:stretch/>
        </p:blipFill>
        <p:spPr>
          <a:xfrm>
            <a:off x="1325475" y="2215550"/>
            <a:ext cx="3880299" cy="842175"/>
          </a:xfrm>
          <a:prstGeom prst="rect">
            <a:avLst/>
          </a:prstGeom>
          <a:noFill/>
          <a:ln>
            <a:noFill/>
          </a:ln>
        </p:spPr>
      </p:pic>
      <p:pic>
        <p:nvPicPr>
          <p:cNvPr id="438" name="Google Shape;438;p43"/>
          <p:cNvPicPr preferRelativeResize="0"/>
          <p:nvPr/>
        </p:nvPicPr>
        <p:blipFill rotWithShape="1">
          <a:blip r:embed="rId4">
            <a:alphaModFix/>
          </a:blip>
          <a:srcRect b="0" l="0" r="0" t="0"/>
          <a:stretch/>
        </p:blipFill>
        <p:spPr>
          <a:xfrm>
            <a:off x="5463624" y="1892499"/>
            <a:ext cx="4780325" cy="4471674"/>
          </a:xfrm>
          <a:prstGeom prst="rect">
            <a:avLst/>
          </a:prstGeom>
          <a:noFill/>
          <a:ln>
            <a:noFill/>
          </a:ln>
        </p:spPr>
      </p:pic>
      <p:pic>
        <p:nvPicPr>
          <p:cNvPr id="439" name="Google Shape;439;p43"/>
          <p:cNvPicPr preferRelativeResize="0"/>
          <p:nvPr/>
        </p:nvPicPr>
        <p:blipFill rotWithShape="1">
          <a:blip r:embed="rId5">
            <a:alphaModFix/>
          </a:blip>
          <a:srcRect b="0" l="0" r="0" t="0"/>
          <a:stretch/>
        </p:blipFill>
        <p:spPr>
          <a:xfrm>
            <a:off x="1325475" y="3057725"/>
            <a:ext cx="3880301" cy="3406376"/>
          </a:xfrm>
          <a:prstGeom prst="rect">
            <a:avLst/>
          </a:prstGeom>
          <a:noFill/>
          <a:ln>
            <a:noFill/>
          </a:ln>
        </p:spPr>
      </p:pic>
      <p:sp>
        <p:nvSpPr>
          <p:cNvPr id="440" name="Google Shape;440;p43"/>
          <p:cNvSpPr/>
          <p:nvPr/>
        </p:nvSpPr>
        <p:spPr>
          <a:xfrm>
            <a:off x="5523300" y="5418750"/>
            <a:ext cx="4105500" cy="953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USER INPUT FOR PREDICTION 2</a:t>
            </a:r>
            <a:endParaRPr/>
          </a:p>
        </p:txBody>
      </p:sp>
      <p:pic>
        <p:nvPicPr>
          <p:cNvPr id="446" name="Google Shape;446;p44"/>
          <p:cNvPicPr preferRelativeResize="0"/>
          <p:nvPr/>
        </p:nvPicPr>
        <p:blipFill rotWithShape="1">
          <a:blip r:embed="rId3">
            <a:alphaModFix/>
          </a:blip>
          <a:srcRect b="0" l="0" r="0" t="0"/>
          <a:stretch/>
        </p:blipFill>
        <p:spPr>
          <a:xfrm>
            <a:off x="1141413" y="2191220"/>
            <a:ext cx="6223320" cy="3803845"/>
          </a:xfrm>
          <a:prstGeom prst="rect">
            <a:avLst/>
          </a:prstGeom>
          <a:noFill/>
          <a:ln>
            <a:noFill/>
          </a:ln>
        </p:spPr>
      </p:pic>
      <p:pic>
        <p:nvPicPr>
          <p:cNvPr id="447" name="Google Shape;447;p44"/>
          <p:cNvPicPr preferRelativeResize="0"/>
          <p:nvPr/>
        </p:nvPicPr>
        <p:blipFill rotWithShape="1">
          <a:blip r:embed="rId4">
            <a:alphaModFix/>
          </a:blip>
          <a:srcRect b="0" l="0" r="0" t="0"/>
          <a:stretch/>
        </p:blipFill>
        <p:spPr>
          <a:xfrm>
            <a:off x="7364733" y="2191220"/>
            <a:ext cx="4540483" cy="4159464"/>
          </a:xfrm>
          <a:prstGeom prst="rect">
            <a:avLst/>
          </a:prstGeom>
          <a:noFill/>
          <a:ln>
            <a:noFill/>
          </a:ln>
        </p:spPr>
      </p:pic>
      <p:sp>
        <p:nvSpPr>
          <p:cNvPr id="448" name="Google Shape;448;p44"/>
          <p:cNvSpPr/>
          <p:nvPr/>
        </p:nvSpPr>
        <p:spPr>
          <a:xfrm>
            <a:off x="7414625" y="5480250"/>
            <a:ext cx="4013400" cy="83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5"/>
          <p:cNvSpPr txBox="1"/>
          <p:nvPr>
            <p:ph type="title"/>
          </p:nvPr>
        </p:nvSpPr>
        <p:spPr>
          <a:xfrm>
            <a:off x="1142988" y="-73432"/>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RESULT</a:t>
            </a:r>
            <a:endParaRPr/>
          </a:p>
        </p:txBody>
      </p:sp>
      <p:pic>
        <p:nvPicPr>
          <p:cNvPr id="454" name="Google Shape;454;p45"/>
          <p:cNvPicPr preferRelativeResize="0"/>
          <p:nvPr/>
        </p:nvPicPr>
        <p:blipFill rotWithShape="1">
          <a:blip r:embed="rId3">
            <a:alphaModFix/>
          </a:blip>
          <a:srcRect b="0" l="0" r="-6632" t="0"/>
          <a:stretch/>
        </p:blipFill>
        <p:spPr>
          <a:xfrm>
            <a:off x="1143000" y="1096400"/>
            <a:ext cx="9906000" cy="5429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6"/>
          <p:cNvSpPr txBox="1"/>
          <p:nvPr>
            <p:ph type="title"/>
          </p:nvPr>
        </p:nvSpPr>
        <p:spPr>
          <a:xfrm>
            <a:off x="1162250" y="111093"/>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sz="4000"/>
              <a:t>CONCLUSION</a:t>
            </a:r>
            <a:endParaRPr sz="4000"/>
          </a:p>
        </p:txBody>
      </p:sp>
      <p:sp>
        <p:nvSpPr>
          <p:cNvPr id="460" name="Google Shape;460;p46"/>
          <p:cNvSpPr txBox="1"/>
          <p:nvPr/>
        </p:nvSpPr>
        <p:spPr>
          <a:xfrm>
            <a:off x="1152800" y="1451550"/>
            <a:ext cx="9906000" cy="48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chemeClr val="lt1"/>
              </a:solidFill>
              <a:latin typeface="Twentieth Century"/>
              <a:ea typeface="Twentieth Century"/>
              <a:cs typeface="Twentieth Century"/>
              <a:sym typeface="Twentieth Century"/>
            </a:endParaRPr>
          </a:p>
          <a:p>
            <a:pPr indent="0" lvl="0" marL="0" rtl="0" algn="l">
              <a:lnSpc>
                <a:spcPct val="115000"/>
              </a:lnSpc>
              <a:spcBef>
                <a:spcPts val="0"/>
              </a:spcBef>
              <a:spcAft>
                <a:spcPts val="0"/>
              </a:spcAft>
              <a:buClr>
                <a:schemeClr val="dk1"/>
              </a:buClr>
              <a:buSzPts val="1100"/>
              <a:buFont typeface="Arial"/>
              <a:buNone/>
            </a:pPr>
            <a:r>
              <a:rPr lang="en-US" sz="2200">
                <a:solidFill>
                  <a:schemeClr val="lt1"/>
                </a:solidFill>
                <a:latin typeface="Roboto"/>
                <a:ea typeface="Roboto"/>
                <a:cs typeface="Roboto"/>
                <a:sym typeface="Roboto"/>
              </a:rPr>
              <a:t>In conclusion, our exploration into the helmet detection task using Convolutional Neural Networks (CNN) has yielded promising results, with an achieved accuracy of 68.53%. This accomplishment underscores the effectiveness of employing deep learning techniques in addressing safety concerns, particularly in scenarios where helmet detection plays a crucial role.</a:t>
            </a:r>
            <a:endParaRPr sz="2200">
              <a:solidFill>
                <a:schemeClr val="lt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2200">
                <a:solidFill>
                  <a:schemeClr val="lt1"/>
                </a:solidFill>
                <a:latin typeface="Roboto"/>
                <a:ea typeface="Roboto"/>
                <a:cs typeface="Roboto"/>
                <a:sym typeface="Roboto"/>
              </a:rPr>
              <a:t>The successful implementation of CNN for helmet detection opens up avenues for enhanced safety measures in various contexts, such as construction sites, industrial facilities, and outdoor recreational activities. The utilization of advanced technologies like CNN not only improves accuracy but also lays the foundation for the development of more sophisticated and robust safety systems.</a:t>
            </a:r>
            <a:endParaRPr sz="2200">
              <a:solidFill>
                <a:schemeClr val="lt1"/>
              </a:solidFill>
              <a:latin typeface="Roboto"/>
              <a:ea typeface="Roboto"/>
              <a:cs typeface="Roboto"/>
              <a:sym typeface="Roboto"/>
            </a:endParaRPr>
          </a:p>
          <a:p>
            <a:pPr indent="0" lvl="0" marL="0" rtl="0" algn="l">
              <a:spcBef>
                <a:spcPts val="1500"/>
              </a:spcBef>
              <a:spcAft>
                <a:spcPts val="0"/>
              </a:spcAft>
              <a:buNone/>
            </a:pPr>
            <a:r>
              <a:t/>
            </a:r>
            <a:endParaRPr sz="24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7"/>
          <p:cNvSpPr txBox="1"/>
          <p:nvPr>
            <p:ph type="title"/>
          </p:nvPr>
        </p:nvSpPr>
        <p:spPr>
          <a:xfrm>
            <a:off x="1260425" y="-7"/>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sz="4000"/>
              <a:t>FUTURE SCOPE</a:t>
            </a:r>
            <a:endParaRPr sz="4000"/>
          </a:p>
        </p:txBody>
      </p:sp>
      <p:sp>
        <p:nvSpPr>
          <p:cNvPr id="466" name="Google Shape;466;p47"/>
          <p:cNvSpPr txBox="1"/>
          <p:nvPr/>
        </p:nvSpPr>
        <p:spPr>
          <a:xfrm>
            <a:off x="1152800" y="1605325"/>
            <a:ext cx="9906000" cy="47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Twentieth Century"/>
              <a:ea typeface="Twentieth Century"/>
              <a:cs typeface="Twentieth Century"/>
              <a:sym typeface="Twentieth Century"/>
            </a:endParaRPr>
          </a:p>
          <a:p>
            <a:pPr indent="0" lvl="0" marL="0" rtl="0" algn="l">
              <a:lnSpc>
                <a:spcPct val="115000"/>
              </a:lnSpc>
              <a:spcBef>
                <a:spcPts val="0"/>
              </a:spcBef>
              <a:spcAft>
                <a:spcPts val="0"/>
              </a:spcAft>
              <a:buNone/>
            </a:pPr>
            <a:r>
              <a:rPr lang="en-US" sz="1900">
                <a:solidFill>
                  <a:schemeClr val="lt1"/>
                </a:solidFill>
                <a:latin typeface="Roboto"/>
                <a:ea typeface="Roboto"/>
                <a:cs typeface="Roboto"/>
                <a:sym typeface="Roboto"/>
              </a:rPr>
              <a:t>However, as with any technological advancement, there is always room for improvement and expansion. Looking ahead, the future scope of this project includes:</a:t>
            </a:r>
            <a:endParaRPr sz="1900">
              <a:solidFill>
                <a:schemeClr val="lt1"/>
              </a:solidFill>
              <a:latin typeface="Roboto"/>
              <a:ea typeface="Roboto"/>
              <a:cs typeface="Roboto"/>
              <a:sym typeface="Roboto"/>
            </a:endParaRPr>
          </a:p>
          <a:p>
            <a:pPr indent="-349250" lvl="0" marL="457200" rtl="0" algn="l">
              <a:lnSpc>
                <a:spcPct val="115000"/>
              </a:lnSpc>
              <a:spcBef>
                <a:spcPts val="1500"/>
              </a:spcBef>
              <a:spcAft>
                <a:spcPts val="0"/>
              </a:spcAft>
              <a:buClr>
                <a:schemeClr val="lt1"/>
              </a:buClr>
              <a:buSzPts val="1900"/>
              <a:buFont typeface="Roboto"/>
              <a:buChar char="●"/>
            </a:pPr>
            <a:r>
              <a:rPr lang="en-US" sz="1900">
                <a:solidFill>
                  <a:schemeClr val="lt1"/>
                </a:solidFill>
                <a:latin typeface="Roboto"/>
                <a:ea typeface="Roboto"/>
                <a:cs typeface="Roboto"/>
                <a:sym typeface="Roboto"/>
              </a:rPr>
              <a:t>Performance Optimization: Investigate and implement strategies to further enhance the accuracy of helmet detection, such as fine-tuning the model architecture, exploring alternative algorithms, or incorporating additional data augmentation techniques.</a:t>
            </a:r>
            <a:endParaRPr sz="1900">
              <a:solidFill>
                <a:schemeClr val="lt1"/>
              </a:solidFill>
              <a:latin typeface="Roboto"/>
              <a:ea typeface="Roboto"/>
              <a:cs typeface="Roboto"/>
              <a:sym typeface="Roboto"/>
            </a:endParaRPr>
          </a:p>
          <a:p>
            <a:pPr indent="-349250" lvl="0" marL="457200" rtl="0" algn="l">
              <a:lnSpc>
                <a:spcPct val="115000"/>
              </a:lnSpc>
              <a:spcBef>
                <a:spcPts val="0"/>
              </a:spcBef>
              <a:spcAft>
                <a:spcPts val="0"/>
              </a:spcAft>
              <a:buClr>
                <a:schemeClr val="lt1"/>
              </a:buClr>
              <a:buSzPts val="1900"/>
              <a:buFont typeface="Roboto"/>
              <a:buChar char="●"/>
            </a:pPr>
            <a:r>
              <a:rPr lang="en-US" sz="1900">
                <a:solidFill>
                  <a:schemeClr val="lt1"/>
                </a:solidFill>
                <a:latin typeface="Roboto"/>
                <a:ea typeface="Roboto"/>
                <a:cs typeface="Roboto"/>
                <a:sym typeface="Roboto"/>
              </a:rPr>
              <a:t>Real-time Implementation: Work towards real-time implementation of the helmet detection system, ensuring its practicality and effectiveness in dynamic environments where prompt safety responses are crucial.</a:t>
            </a:r>
            <a:endParaRPr sz="1900">
              <a:solidFill>
                <a:schemeClr val="lt1"/>
              </a:solidFill>
              <a:latin typeface="Roboto"/>
              <a:ea typeface="Roboto"/>
              <a:cs typeface="Roboto"/>
              <a:sym typeface="Roboto"/>
            </a:endParaRPr>
          </a:p>
          <a:p>
            <a:pPr indent="-349250" lvl="0" marL="457200" rtl="0" algn="l">
              <a:lnSpc>
                <a:spcPct val="115000"/>
              </a:lnSpc>
              <a:spcBef>
                <a:spcPts val="0"/>
              </a:spcBef>
              <a:spcAft>
                <a:spcPts val="0"/>
              </a:spcAft>
              <a:buClr>
                <a:schemeClr val="lt1"/>
              </a:buClr>
              <a:buSzPts val="1900"/>
              <a:buFont typeface="Roboto"/>
              <a:buChar char="●"/>
            </a:pPr>
            <a:r>
              <a:rPr lang="en-US" sz="1900">
                <a:solidFill>
                  <a:schemeClr val="lt1"/>
                </a:solidFill>
                <a:latin typeface="Roboto"/>
                <a:ea typeface="Roboto"/>
                <a:cs typeface="Roboto"/>
                <a:sym typeface="Roboto"/>
              </a:rPr>
              <a:t>User Interface Enhancement: Develop an intuitive and user-friendly interface for the end-users, allowing easy customization, monitoring, and management of the helmet detection system.</a:t>
            </a:r>
            <a:endParaRPr sz="1900">
              <a:solidFill>
                <a:schemeClr val="lt1"/>
              </a:solidFill>
              <a:latin typeface="Roboto"/>
              <a:ea typeface="Roboto"/>
              <a:cs typeface="Roboto"/>
              <a:sym typeface="Roboto"/>
            </a:endParaRPr>
          </a:p>
          <a:p>
            <a:pPr indent="-349250" lvl="0" marL="457200" rtl="0" algn="l">
              <a:lnSpc>
                <a:spcPct val="115000"/>
              </a:lnSpc>
              <a:spcBef>
                <a:spcPts val="0"/>
              </a:spcBef>
              <a:spcAft>
                <a:spcPts val="0"/>
              </a:spcAft>
              <a:buClr>
                <a:schemeClr val="lt1"/>
              </a:buClr>
              <a:buSzPts val="1900"/>
              <a:buFont typeface="Roboto"/>
              <a:buChar char="●"/>
            </a:pPr>
            <a:r>
              <a:rPr lang="en-US" sz="1900">
                <a:solidFill>
                  <a:schemeClr val="lt1"/>
                </a:solidFill>
                <a:latin typeface="Roboto"/>
                <a:ea typeface="Roboto"/>
                <a:cs typeface="Roboto"/>
                <a:sym typeface="Roboto"/>
              </a:rPr>
              <a:t>Dataset Expansion: Continuously enrich the dataset with diverse images and scenarios to improve the model's adaptability to a wider range of environments and conditions.</a:t>
            </a:r>
            <a:endParaRPr sz="19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t/>
            </a:r>
            <a:endParaRPr sz="2200">
              <a:solidFill>
                <a:schemeClr val="lt1"/>
              </a:solidFill>
              <a:latin typeface="Roboto"/>
              <a:ea typeface="Roboto"/>
              <a:cs typeface="Roboto"/>
              <a:sym typeface="Roboto"/>
            </a:endParaRPr>
          </a:p>
          <a:p>
            <a:pPr indent="0" lvl="0" marL="0" rtl="0" algn="l">
              <a:spcBef>
                <a:spcPts val="1500"/>
              </a:spcBef>
              <a:spcAft>
                <a:spcPts val="0"/>
              </a:spcAft>
              <a:buNone/>
            </a:pPr>
            <a:r>
              <a:t/>
            </a:r>
            <a:endParaRPr sz="24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1"/>
          <p:cNvSpPr txBox="1"/>
          <p:nvPr>
            <p:ph type="title"/>
          </p:nvPr>
        </p:nvSpPr>
        <p:spPr>
          <a:xfrm>
            <a:off x="1143000" y="144838"/>
            <a:ext cx="10413465" cy="8561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LIBRARIES AND TOOLS</a:t>
            </a:r>
            <a:endParaRPr/>
          </a:p>
        </p:txBody>
      </p:sp>
      <p:graphicFrame>
        <p:nvGraphicFramePr>
          <p:cNvPr id="279" name="Google Shape;279;p21"/>
          <p:cNvGraphicFramePr/>
          <p:nvPr/>
        </p:nvGraphicFramePr>
        <p:xfrm>
          <a:off x="1142999" y="950255"/>
          <a:ext cx="3000000" cy="3000000"/>
        </p:xfrm>
        <a:graphic>
          <a:graphicData uri="http://schemas.openxmlformats.org/drawingml/2006/table">
            <a:tbl>
              <a:tblPr bandRow="1" firstRow="1">
                <a:noFill/>
                <a:tableStyleId>{7D71FDB2-9B55-4EBC-A15B-06D556E19293}</a:tableStyleId>
              </a:tblPr>
              <a:tblGrid>
                <a:gridCol w="1548600"/>
                <a:gridCol w="8864875"/>
              </a:tblGrid>
              <a:tr h="566650">
                <a:tc>
                  <a:txBody>
                    <a:bodyPr/>
                    <a:lstStyle/>
                    <a:p>
                      <a:pPr indent="0" lvl="0" marL="0" marR="0" rtl="0" algn="l">
                        <a:spcBef>
                          <a:spcPts val="0"/>
                        </a:spcBef>
                        <a:spcAft>
                          <a:spcPts val="0"/>
                        </a:spcAft>
                        <a:buNone/>
                      </a:pPr>
                      <a:r>
                        <a:rPr lang="en-US" sz="1800" u="none" cap="none" strike="noStrike"/>
                        <a:t>numpy</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A library for numerical operations in Python.</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672725">
                <a:tc>
                  <a:txBody>
                    <a:bodyPr/>
                    <a:lstStyle/>
                    <a:p>
                      <a:pPr indent="0" lvl="0" marL="0" marR="0" rtl="0" algn="l">
                        <a:spcBef>
                          <a:spcPts val="0"/>
                        </a:spcBef>
                        <a:spcAft>
                          <a:spcPts val="0"/>
                        </a:spcAft>
                        <a:buNone/>
                      </a:pPr>
                      <a:r>
                        <a:rPr b="1" i="0" lang="en-US" sz="1800">
                          <a:solidFill>
                            <a:schemeClr val="dk1"/>
                          </a:solidFill>
                          <a:latin typeface="Twentieth Century"/>
                          <a:ea typeface="Twentieth Century"/>
                          <a:cs typeface="Twentieth Century"/>
                          <a:sym typeface="Twentieth Century"/>
                        </a:rPr>
                        <a:t>matplotlib</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Used for creating visualizations, particularly plots.</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66650">
                <a:tc>
                  <a:txBody>
                    <a:bodyPr/>
                    <a:lstStyle/>
                    <a:p>
                      <a:pPr indent="0" lvl="0" marL="0" marR="0" rtl="0" algn="l">
                        <a:spcBef>
                          <a:spcPts val="0"/>
                        </a:spcBef>
                        <a:spcAft>
                          <a:spcPts val="0"/>
                        </a:spcAft>
                        <a:buNone/>
                      </a:pPr>
                      <a:r>
                        <a:rPr b="1" i="0" lang="en-US" sz="1800">
                          <a:solidFill>
                            <a:schemeClr val="dk1"/>
                          </a:solidFill>
                          <a:latin typeface="Twentieth Century"/>
                          <a:ea typeface="Twentieth Century"/>
                          <a:cs typeface="Twentieth Century"/>
                          <a:sym typeface="Twentieth Century"/>
                        </a:rPr>
                        <a:t>os</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Provides a way to interact with the operating system, such as reading or writing files.</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66650">
                <a:tc>
                  <a:txBody>
                    <a:bodyPr/>
                    <a:lstStyle/>
                    <a:p>
                      <a:pPr indent="0" lvl="0" marL="0" marR="0" rtl="0" algn="l">
                        <a:spcBef>
                          <a:spcPts val="0"/>
                        </a:spcBef>
                        <a:spcAft>
                          <a:spcPts val="0"/>
                        </a:spcAft>
                        <a:buNone/>
                      </a:pPr>
                      <a:r>
                        <a:rPr b="1" i="0" lang="en-US" sz="1800">
                          <a:solidFill>
                            <a:schemeClr val="dk1"/>
                          </a:solidFill>
                          <a:latin typeface="Twentieth Century"/>
                          <a:ea typeface="Twentieth Century"/>
                          <a:cs typeface="Twentieth Century"/>
                          <a:sym typeface="Twentieth Century"/>
                        </a:rPr>
                        <a:t>cv2</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A computer vision library for image and video processing.</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672725">
                <a:tc>
                  <a:txBody>
                    <a:bodyPr/>
                    <a:lstStyle/>
                    <a:p>
                      <a:pPr indent="0" lvl="0" marL="0" marR="0" rtl="0" algn="l">
                        <a:spcBef>
                          <a:spcPts val="0"/>
                        </a:spcBef>
                        <a:spcAft>
                          <a:spcPts val="0"/>
                        </a:spcAft>
                        <a:buNone/>
                      </a:pPr>
                      <a:r>
                        <a:rPr b="1" i="0" lang="en-US" sz="1800">
                          <a:solidFill>
                            <a:schemeClr val="dk1"/>
                          </a:solidFill>
                          <a:latin typeface="Twentieth Century"/>
                          <a:ea typeface="Twentieth Century"/>
                          <a:cs typeface="Twentieth Century"/>
                          <a:sym typeface="Twentieth Century"/>
                        </a:rPr>
                        <a:t>cv2_imshow</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part of the </a:t>
                      </a:r>
                      <a:r>
                        <a:rPr lang="en-US" sz="1800"/>
                        <a:t>google.colab.patches</a:t>
                      </a:r>
                      <a:r>
                        <a:rPr b="0" i="0" lang="en-US" sz="1800">
                          <a:solidFill>
                            <a:schemeClr val="dk1"/>
                          </a:solidFill>
                          <a:latin typeface="Twentieth Century"/>
                          <a:ea typeface="Twentieth Century"/>
                          <a:cs typeface="Twentieth Century"/>
                          <a:sym typeface="Twentieth Century"/>
                        </a:rPr>
                        <a:t> module and is designed to display images in Colab notebooks.</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672725">
                <a:tc>
                  <a:txBody>
                    <a:bodyPr/>
                    <a:lstStyle/>
                    <a:p>
                      <a:pPr indent="0" lvl="0" marL="0" marR="0" rtl="0" algn="l">
                        <a:spcBef>
                          <a:spcPts val="0"/>
                        </a:spcBef>
                        <a:spcAft>
                          <a:spcPts val="0"/>
                        </a:spcAft>
                        <a:buNone/>
                      </a:pPr>
                      <a:r>
                        <a:rPr b="1" i="0" lang="en-US" sz="1800">
                          <a:solidFill>
                            <a:schemeClr val="dk1"/>
                          </a:solidFill>
                          <a:latin typeface="Twentieth Century"/>
                          <a:ea typeface="Twentieth Century"/>
                          <a:cs typeface="Twentieth Century"/>
                          <a:sym typeface="Twentieth Century"/>
                        </a:rPr>
                        <a:t>keras.models.Sequential</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Part of the Keras deep learning library, used to create a linear stack of layers in a neural network.</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672725">
                <a:tc>
                  <a:txBody>
                    <a:bodyPr/>
                    <a:lstStyle/>
                    <a:p>
                      <a:pPr indent="0" lvl="0" marL="0" marR="0" rtl="0" algn="l">
                        <a:spcBef>
                          <a:spcPts val="0"/>
                        </a:spcBef>
                        <a:spcAft>
                          <a:spcPts val="0"/>
                        </a:spcAft>
                        <a:buNone/>
                      </a:pPr>
                      <a:r>
                        <a:rPr b="1" i="0" lang="en-US" sz="1800">
                          <a:solidFill>
                            <a:schemeClr val="dk1"/>
                          </a:solidFill>
                          <a:latin typeface="Twentieth Century"/>
                          <a:ea typeface="Twentieth Century"/>
                          <a:cs typeface="Twentieth Century"/>
                          <a:sym typeface="Twentieth Century"/>
                        </a:rPr>
                        <a:t>keras.layers</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Various types of layers that can be added to the neural network (e.g., Dense, Dropout, Conv2D).</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66650">
                <a:tc>
                  <a:txBody>
                    <a:bodyPr/>
                    <a:lstStyle/>
                    <a:p>
                      <a:pPr indent="0" lvl="0" marL="0" marR="0" rtl="0" algn="l">
                        <a:spcBef>
                          <a:spcPts val="0"/>
                        </a:spcBef>
                        <a:spcAft>
                          <a:spcPts val="0"/>
                        </a:spcAft>
                        <a:buNone/>
                      </a:pPr>
                      <a:r>
                        <a:rPr b="1" i="0" lang="en-US" sz="1800">
                          <a:solidFill>
                            <a:schemeClr val="dk1"/>
                          </a:solidFill>
                          <a:latin typeface="Twentieth Century"/>
                          <a:ea typeface="Twentieth Century"/>
                          <a:cs typeface="Twentieth Century"/>
                          <a:sym typeface="Twentieth Century"/>
                        </a:rPr>
                        <a:t>PIL</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Python Imaging Library (PIL), now known as the Pillow library</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graphicFrame>
        <p:nvGraphicFramePr>
          <p:cNvPr id="280" name="Google Shape;280;p21"/>
          <p:cNvGraphicFramePr/>
          <p:nvPr/>
        </p:nvGraphicFramePr>
        <p:xfrm>
          <a:off x="1142999" y="6051636"/>
          <a:ext cx="3000000" cy="3000000"/>
        </p:xfrm>
        <a:graphic>
          <a:graphicData uri="http://schemas.openxmlformats.org/drawingml/2006/table">
            <a:tbl>
              <a:tblPr bandRow="1" firstRow="1">
                <a:noFill/>
                <a:tableStyleId>{7D71FDB2-9B55-4EBC-A15B-06D556E19293}</a:tableStyleId>
              </a:tblPr>
              <a:tblGrid>
                <a:gridCol w="1552075"/>
                <a:gridCol w="8861400"/>
              </a:tblGrid>
              <a:tr h="503175">
                <a:tc>
                  <a:txBody>
                    <a:bodyPr/>
                    <a:lstStyle/>
                    <a:p>
                      <a:pPr indent="0" lvl="0" marL="0" marR="0" rtl="0" algn="l">
                        <a:spcBef>
                          <a:spcPts val="0"/>
                        </a:spcBef>
                        <a:spcAft>
                          <a:spcPts val="0"/>
                        </a:spcAft>
                        <a:buNone/>
                      </a:pPr>
                      <a:r>
                        <a:rPr b="1" i="0" lang="en-US" sz="1800">
                          <a:solidFill>
                            <a:schemeClr val="dk1"/>
                          </a:solidFill>
                          <a:latin typeface="Twentieth Century"/>
                          <a:ea typeface="Twentieth Century"/>
                          <a:cs typeface="Twentieth Century"/>
                          <a:sym typeface="Twentieth Century"/>
                        </a:rPr>
                        <a:t>Augmentor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800">
                          <a:solidFill>
                            <a:schemeClr val="dk1"/>
                          </a:solidFill>
                          <a:latin typeface="Twentieth Century"/>
                          <a:ea typeface="Twentieth Century"/>
                          <a:cs typeface="Twentieth Century"/>
                          <a:sym typeface="Twentieth Century"/>
                        </a:rPr>
                        <a:t>helps in improving the model's generalization by exposing it to a wider range of variations and ensuring that it can perform well on different inputs.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8"/>
          <p:cNvSpPr txBox="1"/>
          <p:nvPr>
            <p:ph type="title"/>
          </p:nvPr>
        </p:nvSpPr>
        <p:spPr>
          <a:xfrm>
            <a:off x="2489475" y="2227625"/>
            <a:ext cx="75762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sz="9600"/>
              <a:t>THANK YOU </a:t>
            </a:r>
            <a:endParaRPr sz="9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IMPORTING </a:t>
            </a:r>
            <a:r>
              <a:rPr lang="en-US"/>
              <a:t>NECESSARY</a:t>
            </a:r>
            <a:r>
              <a:rPr lang="en-US"/>
              <a:t> LIBRARIES</a:t>
            </a:r>
            <a:endParaRPr/>
          </a:p>
        </p:txBody>
      </p:sp>
      <p:sp>
        <p:nvSpPr>
          <p:cNvPr id="286" name="Google Shape;286;p22"/>
          <p:cNvSpPr txBox="1"/>
          <p:nvPr/>
        </p:nvSpPr>
        <p:spPr>
          <a:xfrm>
            <a:off x="1141413" y="2097088"/>
            <a:ext cx="10129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287" name="Google Shape;287;p22"/>
          <p:cNvPicPr preferRelativeResize="0"/>
          <p:nvPr/>
        </p:nvPicPr>
        <p:blipFill>
          <a:blip r:embed="rId3">
            <a:alphaModFix/>
          </a:blip>
          <a:stretch>
            <a:fillRect/>
          </a:stretch>
        </p:blipFill>
        <p:spPr>
          <a:xfrm>
            <a:off x="1213400" y="1876425"/>
            <a:ext cx="10057826" cy="383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3"/>
          <p:cNvSpPr txBox="1"/>
          <p:nvPr>
            <p:ph type="title"/>
          </p:nvPr>
        </p:nvSpPr>
        <p:spPr>
          <a:xfrm>
            <a:off x="1134975" y="141843"/>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DATA LOADING</a:t>
            </a:r>
            <a:endParaRPr/>
          </a:p>
        </p:txBody>
      </p:sp>
      <p:sp>
        <p:nvSpPr>
          <p:cNvPr id="293" name="Google Shape;293;p23"/>
          <p:cNvSpPr txBox="1"/>
          <p:nvPr/>
        </p:nvSpPr>
        <p:spPr>
          <a:xfrm>
            <a:off x="1058776" y="1343650"/>
            <a:ext cx="60945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wentieth Century"/>
                <a:ea typeface="Twentieth Century"/>
                <a:cs typeface="Twentieth Century"/>
                <a:sym typeface="Twentieth Century"/>
              </a:rPr>
              <a:t>Before diving into the helmet detection process, it is essential to load the dataset. We will utilize the Pandas library to load the data from the 'data.csv' file into a DataFrame. This will provide us with the necessary information to proceed with the classification task.</a:t>
            </a:r>
            <a:endParaRPr/>
          </a:p>
        </p:txBody>
      </p:sp>
      <p:pic>
        <p:nvPicPr>
          <p:cNvPr id="294" name="Google Shape;294;p23"/>
          <p:cNvPicPr preferRelativeResize="0"/>
          <p:nvPr/>
        </p:nvPicPr>
        <p:blipFill rotWithShape="1">
          <a:blip r:embed="rId3">
            <a:alphaModFix/>
          </a:blip>
          <a:srcRect b="0" l="0" r="0" t="0"/>
          <a:stretch/>
        </p:blipFill>
        <p:spPr>
          <a:xfrm>
            <a:off x="1058775" y="3191675"/>
            <a:ext cx="7662876" cy="996925"/>
          </a:xfrm>
          <a:prstGeom prst="rect">
            <a:avLst/>
          </a:prstGeom>
          <a:noFill/>
          <a:ln>
            <a:noFill/>
          </a:ln>
        </p:spPr>
      </p:pic>
      <p:pic>
        <p:nvPicPr>
          <p:cNvPr id="295" name="Google Shape;295;p23"/>
          <p:cNvPicPr preferRelativeResize="0"/>
          <p:nvPr/>
        </p:nvPicPr>
        <p:blipFill>
          <a:blip r:embed="rId4">
            <a:alphaModFix/>
          </a:blip>
          <a:stretch>
            <a:fillRect/>
          </a:stretch>
        </p:blipFill>
        <p:spPr>
          <a:xfrm>
            <a:off x="8889426" y="481318"/>
            <a:ext cx="2609850" cy="474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txBox="1"/>
          <p:nvPr>
            <p:ph type="title"/>
          </p:nvPr>
        </p:nvSpPr>
        <p:spPr>
          <a:xfrm>
            <a:off x="1260108" y="-183669"/>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DATA EXPLORATION</a:t>
            </a:r>
            <a:endParaRPr/>
          </a:p>
        </p:txBody>
      </p:sp>
      <p:sp>
        <p:nvSpPr>
          <p:cNvPr id="301" name="Google Shape;301;p24"/>
          <p:cNvSpPr txBox="1"/>
          <p:nvPr/>
        </p:nvSpPr>
        <p:spPr>
          <a:xfrm>
            <a:off x="1260108" y="969873"/>
            <a:ext cx="103857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wentieth Century"/>
                <a:ea typeface="Twentieth Century"/>
                <a:cs typeface="Twentieth Century"/>
                <a:sym typeface="Twentieth Century"/>
              </a:rPr>
              <a:t>Let's explore the dataset we have for helmet detection. We will start by checking the length of the 'label' column, which will give us an idea of the dataset size. (The Dataset contains a total of 890 labeled images)</a:t>
            </a:r>
            <a:endParaRPr/>
          </a:p>
        </p:txBody>
      </p:sp>
      <p:pic>
        <p:nvPicPr>
          <p:cNvPr id="302" name="Google Shape;302;p24"/>
          <p:cNvPicPr preferRelativeResize="0"/>
          <p:nvPr/>
        </p:nvPicPr>
        <p:blipFill>
          <a:blip r:embed="rId3">
            <a:alphaModFix/>
          </a:blip>
          <a:stretch>
            <a:fillRect/>
          </a:stretch>
        </p:blipFill>
        <p:spPr>
          <a:xfrm>
            <a:off x="1474800" y="4460226"/>
            <a:ext cx="8077200" cy="2267825"/>
          </a:xfrm>
          <a:prstGeom prst="rect">
            <a:avLst/>
          </a:prstGeom>
          <a:noFill/>
          <a:ln>
            <a:noFill/>
          </a:ln>
        </p:spPr>
      </p:pic>
      <p:pic>
        <p:nvPicPr>
          <p:cNvPr id="303" name="Google Shape;303;p24"/>
          <p:cNvPicPr preferRelativeResize="0"/>
          <p:nvPr/>
        </p:nvPicPr>
        <p:blipFill>
          <a:blip r:embed="rId4">
            <a:alphaModFix/>
          </a:blip>
          <a:stretch>
            <a:fillRect/>
          </a:stretch>
        </p:blipFill>
        <p:spPr>
          <a:xfrm>
            <a:off x="1474800" y="2984075"/>
            <a:ext cx="3064400" cy="120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ph type="title"/>
          </p:nvPr>
        </p:nvSpPr>
        <p:spPr>
          <a:xfrm>
            <a:off x="1260108" y="-183669"/>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DATA EXPLORATION</a:t>
            </a:r>
            <a:endParaRPr/>
          </a:p>
        </p:txBody>
      </p:sp>
      <p:sp>
        <p:nvSpPr>
          <p:cNvPr id="309" name="Google Shape;309;p25"/>
          <p:cNvSpPr txBox="1"/>
          <p:nvPr/>
        </p:nvSpPr>
        <p:spPr>
          <a:xfrm>
            <a:off x="1260108" y="969873"/>
            <a:ext cx="103857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wentieth Century"/>
                <a:ea typeface="Twentieth Century"/>
                <a:cs typeface="Twentieth Century"/>
                <a:sym typeface="Twentieth Century"/>
              </a:rPr>
              <a:t>Additionally, we will display an example image from the dataset using the Matplotlib library.</a:t>
            </a:r>
            <a:endParaRPr/>
          </a:p>
          <a:p>
            <a:pPr indent="0" lvl="0" marL="0" marR="0" rtl="0" algn="l">
              <a:spcBef>
                <a:spcPts val="0"/>
              </a:spcBef>
              <a:spcAft>
                <a:spcPts val="0"/>
              </a:spcAft>
              <a:buNone/>
            </a:pPr>
            <a:r>
              <a:t/>
            </a:r>
            <a:endParaRPr/>
          </a:p>
        </p:txBody>
      </p:sp>
      <p:pic>
        <p:nvPicPr>
          <p:cNvPr id="310" name="Google Shape;310;p25"/>
          <p:cNvPicPr preferRelativeResize="0"/>
          <p:nvPr/>
        </p:nvPicPr>
        <p:blipFill rotWithShape="1">
          <a:blip r:embed="rId3">
            <a:alphaModFix/>
          </a:blip>
          <a:srcRect b="0" l="0" r="0" t="0"/>
          <a:stretch/>
        </p:blipFill>
        <p:spPr>
          <a:xfrm>
            <a:off x="1260100" y="1510450"/>
            <a:ext cx="7123275" cy="516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6"/>
          <p:cNvSpPr txBox="1"/>
          <p:nvPr>
            <p:ph type="title"/>
          </p:nvPr>
        </p:nvSpPr>
        <p:spPr>
          <a:xfrm>
            <a:off x="1141386" y="68106"/>
            <a:ext cx="9927600" cy="109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sz="4300"/>
              <a:t>DATA AUGMENTATION</a:t>
            </a:r>
            <a:endParaRPr sz="4300"/>
          </a:p>
        </p:txBody>
      </p:sp>
      <p:sp>
        <p:nvSpPr>
          <p:cNvPr id="316" name="Google Shape;316;p26"/>
          <p:cNvSpPr txBox="1"/>
          <p:nvPr/>
        </p:nvSpPr>
        <p:spPr>
          <a:xfrm>
            <a:off x="1141375" y="1812743"/>
            <a:ext cx="9927600" cy="3232500"/>
          </a:xfrm>
          <a:prstGeom prst="rect">
            <a:avLst/>
          </a:prstGeom>
          <a:noFill/>
          <a:ln>
            <a:noFill/>
          </a:ln>
        </p:spPr>
        <p:txBody>
          <a:bodyPr anchorCtr="0" anchor="t" bIns="45700" lIns="91425" spcFirstLastPara="1" rIns="91425" wrap="square" tIns="45700">
            <a:spAutoFit/>
          </a:bodyPr>
          <a:lstStyle/>
          <a:p>
            <a:pPr indent="-425450" lvl="0" marL="457200" marR="0" rtl="0" algn="l">
              <a:spcBef>
                <a:spcPts val="0"/>
              </a:spcBef>
              <a:spcAft>
                <a:spcPts val="0"/>
              </a:spcAft>
              <a:buClr>
                <a:schemeClr val="lt1"/>
              </a:buClr>
              <a:buSzPts val="3100"/>
              <a:buFont typeface="Roboto Medium"/>
              <a:buChar char="●"/>
            </a:pPr>
            <a:r>
              <a:rPr lang="en-US" sz="3100">
                <a:solidFill>
                  <a:schemeClr val="lt1"/>
                </a:solidFill>
                <a:latin typeface="Roboto Medium"/>
                <a:ea typeface="Roboto Medium"/>
                <a:cs typeface="Roboto Medium"/>
                <a:sym typeface="Roboto Medium"/>
              </a:rPr>
              <a:t>As we are lacking to gain a decent accuracy of our model due to not having a enough data, for that we used the data augmentation concept.</a:t>
            </a:r>
            <a:endParaRPr sz="3100">
              <a:solidFill>
                <a:schemeClr val="lt1"/>
              </a:solidFill>
              <a:latin typeface="Roboto Medium"/>
              <a:ea typeface="Roboto Medium"/>
              <a:cs typeface="Roboto Medium"/>
              <a:sym typeface="Roboto Medium"/>
            </a:endParaRPr>
          </a:p>
          <a:p>
            <a:pPr indent="-425450" lvl="0" marL="457200" marR="0" rtl="0" algn="l">
              <a:spcBef>
                <a:spcPts val="0"/>
              </a:spcBef>
              <a:spcAft>
                <a:spcPts val="0"/>
              </a:spcAft>
              <a:buClr>
                <a:schemeClr val="lt1"/>
              </a:buClr>
              <a:buSzPts val="3100"/>
              <a:buFont typeface="Roboto Medium"/>
              <a:buChar char="●"/>
            </a:pPr>
            <a:r>
              <a:rPr lang="en-US" sz="3100">
                <a:solidFill>
                  <a:schemeClr val="lt1"/>
                </a:solidFill>
                <a:latin typeface="Roboto Medium"/>
                <a:ea typeface="Roboto Medium"/>
                <a:cs typeface="Roboto Medium"/>
                <a:sym typeface="Roboto Medium"/>
              </a:rPr>
              <a:t>Data augmentation is the process of increasing the amount and diversity of data. We do not collect new data, rather we transform the already present data.</a:t>
            </a:r>
            <a:endParaRPr sz="3100">
              <a:solidFill>
                <a:schemeClr val="lt1"/>
              </a:solidFill>
              <a:latin typeface="Roboto Medium"/>
              <a:ea typeface="Roboto Medium"/>
              <a:cs typeface="Roboto Medium"/>
              <a:sym typeface="Roboto Medium"/>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7"/>
          <p:cNvSpPr txBox="1"/>
          <p:nvPr>
            <p:ph type="title"/>
          </p:nvPr>
        </p:nvSpPr>
        <p:spPr>
          <a:xfrm>
            <a:off x="1141386" y="68106"/>
            <a:ext cx="9927600" cy="109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DATA AUGMENTATION</a:t>
            </a:r>
            <a:endParaRPr/>
          </a:p>
        </p:txBody>
      </p:sp>
      <p:sp>
        <p:nvSpPr>
          <p:cNvPr id="322" name="Google Shape;322;p27"/>
          <p:cNvSpPr txBox="1"/>
          <p:nvPr/>
        </p:nvSpPr>
        <p:spPr>
          <a:xfrm>
            <a:off x="1132211" y="1162805"/>
            <a:ext cx="9927600" cy="5025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800" u="sng">
                <a:solidFill>
                  <a:schemeClr val="lt1"/>
                </a:solidFill>
                <a:latin typeface="Roboto Medium"/>
                <a:ea typeface="Roboto Medium"/>
                <a:cs typeface="Roboto Medium"/>
                <a:sym typeface="Roboto Medium"/>
              </a:rPr>
              <a:t>Need for data augmentation </a:t>
            </a:r>
            <a:endParaRPr sz="1800" u="sng">
              <a:solidFill>
                <a:schemeClr val="lt1"/>
              </a:solidFill>
              <a:latin typeface="Roboto Medium"/>
              <a:ea typeface="Roboto Medium"/>
              <a:cs typeface="Roboto Medium"/>
              <a:sym typeface="Roboto Medium"/>
            </a:endParaRPr>
          </a:p>
          <a:p>
            <a:pPr indent="0" lvl="0" marL="0" rtl="0" algn="l">
              <a:lnSpc>
                <a:spcPct val="115000"/>
              </a:lnSpc>
              <a:spcBef>
                <a:spcPts val="800"/>
              </a:spcBef>
              <a:spcAft>
                <a:spcPts val="0"/>
              </a:spcAft>
              <a:buClr>
                <a:schemeClr val="dk1"/>
              </a:buClr>
              <a:buSzPts val="1100"/>
              <a:buFont typeface="Arial"/>
              <a:buNone/>
            </a:pPr>
            <a:r>
              <a:rPr lang="en-US" sz="1800">
                <a:solidFill>
                  <a:schemeClr val="lt1"/>
                </a:solidFill>
                <a:latin typeface="Roboto Medium"/>
                <a:ea typeface="Roboto Medium"/>
                <a:cs typeface="Roboto Medium"/>
                <a:sym typeface="Roboto Medium"/>
              </a:rPr>
              <a:t>Data augmentation is an integral process in deep learning, as in deep learning we need large amounts of data and in some cases it is not feasible to collect thousands or millions of images, so data augmentation comes to the rescue. It helps us to increase the size of the dataset and introduce variability in the dataset. The most commonly used operations are-</a:t>
            </a:r>
            <a:endParaRPr sz="1800">
              <a:solidFill>
                <a:schemeClr val="lt1"/>
              </a:solidFill>
              <a:latin typeface="Roboto Medium"/>
              <a:ea typeface="Roboto Medium"/>
              <a:cs typeface="Roboto Medium"/>
              <a:sym typeface="Roboto Medium"/>
            </a:endParaRPr>
          </a:p>
          <a:p>
            <a:pPr indent="-342900" lvl="0" marL="685800" rtl="0" algn="l">
              <a:lnSpc>
                <a:spcPct val="158000"/>
              </a:lnSpc>
              <a:spcBef>
                <a:spcPts val="800"/>
              </a:spcBef>
              <a:spcAft>
                <a:spcPts val="0"/>
              </a:spcAft>
              <a:buClr>
                <a:schemeClr val="lt1"/>
              </a:buClr>
              <a:buSzPts val="1800"/>
              <a:buFont typeface="Roboto Medium"/>
              <a:buAutoNum type="arabicPeriod"/>
            </a:pPr>
            <a:r>
              <a:rPr lang="en-US" sz="1800">
                <a:solidFill>
                  <a:schemeClr val="lt1"/>
                </a:solidFill>
                <a:latin typeface="Roboto Medium"/>
                <a:ea typeface="Roboto Medium"/>
                <a:cs typeface="Roboto Medium"/>
                <a:sym typeface="Roboto Medium"/>
              </a:rPr>
              <a:t>Rotation</a:t>
            </a:r>
            <a:endParaRPr sz="1800">
              <a:solidFill>
                <a:schemeClr val="lt1"/>
              </a:solidFill>
              <a:latin typeface="Roboto Medium"/>
              <a:ea typeface="Roboto Medium"/>
              <a:cs typeface="Roboto Medium"/>
              <a:sym typeface="Roboto Medium"/>
            </a:endParaRPr>
          </a:p>
          <a:p>
            <a:pPr indent="-342900" lvl="0" marL="685800" rtl="0" algn="l">
              <a:lnSpc>
                <a:spcPct val="158000"/>
              </a:lnSpc>
              <a:spcBef>
                <a:spcPts val="0"/>
              </a:spcBef>
              <a:spcAft>
                <a:spcPts val="0"/>
              </a:spcAft>
              <a:buClr>
                <a:schemeClr val="lt1"/>
              </a:buClr>
              <a:buSzPts val="1800"/>
              <a:buFont typeface="Roboto Medium"/>
              <a:buAutoNum type="arabicPeriod"/>
            </a:pPr>
            <a:r>
              <a:rPr lang="en-US" sz="1800">
                <a:solidFill>
                  <a:schemeClr val="lt1"/>
                </a:solidFill>
                <a:latin typeface="Roboto Medium"/>
                <a:ea typeface="Roboto Medium"/>
                <a:cs typeface="Roboto Medium"/>
                <a:sym typeface="Roboto Medium"/>
              </a:rPr>
              <a:t>Shearing</a:t>
            </a:r>
            <a:endParaRPr sz="1800">
              <a:solidFill>
                <a:schemeClr val="lt1"/>
              </a:solidFill>
              <a:latin typeface="Roboto Medium"/>
              <a:ea typeface="Roboto Medium"/>
              <a:cs typeface="Roboto Medium"/>
              <a:sym typeface="Roboto Medium"/>
            </a:endParaRPr>
          </a:p>
          <a:p>
            <a:pPr indent="-342900" lvl="0" marL="685800" rtl="0" algn="l">
              <a:lnSpc>
                <a:spcPct val="158000"/>
              </a:lnSpc>
              <a:spcBef>
                <a:spcPts val="0"/>
              </a:spcBef>
              <a:spcAft>
                <a:spcPts val="0"/>
              </a:spcAft>
              <a:buClr>
                <a:schemeClr val="lt1"/>
              </a:buClr>
              <a:buSzPts val="1800"/>
              <a:buFont typeface="Roboto Medium"/>
              <a:buAutoNum type="arabicPeriod"/>
            </a:pPr>
            <a:r>
              <a:rPr lang="en-US" sz="1800">
                <a:solidFill>
                  <a:schemeClr val="lt1"/>
                </a:solidFill>
                <a:latin typeface="Roboto Medium"/>
                <a:ea typeface="Roboto Medium"/>
                <a:cs typeface="Roboto Medium"/>
                <a:sym typeface="Roboto Medium"/>
              </a:rPr>
              <a:t>Zooming</a:t>
            </a:r>
            <a:endParaRPr sz="1800">
              <a:solidFill>
                <a:schemeClr val="lt1"/>
              </a:solidFill>
              <a:latin typeface="Roboto Medium"/>
              <a:ea typeface="Roboto Medium"/>
              <a:cs typeface="Roboto Medium"/>
              <a:sym typeface="Roboto Medium"/>
            </a:endParaRPr>
          </a:p>
          <a:p>
            <a:pPr indent="-342900" lvl="0" marL="685800" rtl="0" algn="l">
              <a:lnSpc>
                <a:spcPct val="158000"/>
              </a:lnSpc>
              <a:spcBef>
                <a:spcPts val="0"/>
              </a:spcBef>
              <a:spcAft>
                <a:spcPts val="0"/>
              </a:spcAft>
              <a:buClr>
                <a:schemeClr val="lt1"/>
              </a:buClr>
              <a:buSzPts val="1800"/>
              <a:buFont typeface="Roboto Medium"/>
              <a:buAutoNum type="arabicPeriod"/>
            </a:pPr>
            <a:r>
              <a:rPr lang="en-US" sz="1800">
                <a:solidFill>
                  <a:schemeClr val="lt1"/>
                </a:solidFill>
                <a:latin typeface="Roboto Medium"/>
                <a:ea typeface="Roboto Medium"/>
                <a:cs typeface="Roboto Medium"/>
                <a:sym typeface="Roboto Medium"/>
              </a:rPr>
              <a:t>Cropping</a:t>
            </a:r>
            <a:endParaRPr sz="1800">
              <a:solidFill>
                <a:schemeClr val="lt1"/>
              </a:solidFill>
              <a:latin typeface="Roboto Medium"/>
              <a:ea typeface="Roboto Medium"/>
              <a:cs typeface="Roboto Medium"/>
              <a:sym typeface="Roboto Medium"/>
            </a:endParaRPr>
          </a:p>
          <a:p>
            <a:pPr indent="-342900" lvl="0" marL="685800" rtl="0" algn="l">
              <a:lnSpc>
                <a:spcPct val="158000"/>
              </a:lnSpc>
              <a:spcBef>
                <a:spcPts val="0"/>
              </a:spcBef>
              <a:spcAft>
                <a:spcPts val="0"/>
              </a:spcAft>
              <a:buClr>
                <a:schemeClr val="lt1"/>
              </a:buClr>
              <a:buSzPts val="1800"/>
              <a:buFont typeface="Roboto Medium"/>
              <a:buAutoNum type="arabicPeriod"/>
            </a:pPr>
            <a:r>
              <a:rPr lang="en-US" sz="1800">
                <a:solidFill>
                  <a:schemeClr val="lt1"/>
                </a:solidFill>
                <a:latin typeface="Roboto Medium"/>
                <a:ea typeface="Roboto Medium"/>
                <a:cs typeface="Roboto Medium"/>
                <a:sym typeface="Roboto Medium"/>
              </a:rPr>
              <a:t>Flipping</a:t>
            </a:r>
            <a:endParaRPr sz="1800">
              <a:solidFill>
                <a:schemeClr val="lt1"/>
              </a:solidFill>
              <a:latin typeface="Roboto Medium"/>
              <a:ea typeface="Roboto Medium"/>
              <a:cs typeface="Roboto Medium"/>
              <a:sym typeface="Roboto Medium"/>
            </a:endParaRPr>
          </a:p>
          <a:p>
            <a:pPr indent="-342900" lvl="0" marL="685800" rtl="0" algn="l">
              <a:lnSpc>
                <a:spcPct val="158000"/>
              </a:lnSpc>
              <a:spcBef>
                <a:spcPts val="0"/>
              </a:spcBef>
              <a:spcAft>
                <a:spcPts val="0"/>
              </a:spcAft>
              <a:buClr>
                <a:schemeClr val="lt1"/>
              </a:buClr>
              <a:buSzPts val="1800"/>
              <a:buFont typeface="Roboto Medium"/>
              <a:buAutoNum type="arabicPeriod"/>
            </a:pPr>
            <a:r>
              <a:rPr lang="en-US" sz="1800">
                <a:solidFill>
                  <a:schemeClr val="lt1"/>
                </a:solidFill>
                <a:latin typeface="Roboto Medium"/>
                <a:ea typeface="Roboto Medium"/>
                <a:cs typeface="Roboto Medium"/>
                <a:sym typeface="Roboto Medium"/>
              </a:rPr>
              <a:t>Changing the brightness level</a:t>
            </a:r>
            <a:endParaRPr sz="1800">
              <a:solidFill>
                <a:schemeClr val="lt1"/>
              </a:solidFill>
              <a:latin typeface="Roboto Medium"/>
              <a:ea typeface="Roboto Medium"/>
              <a:cs typeface="Roboto Medium"/>
              <a:sym typeface="Roboto Medium"/>
            </a:endParaRPr>
          </a:p>
          <a:p>
            <a:pPr indent="0" lvl="0" marL="0" marR="0" rtl="0" algn="l">
              <a:spcBef>
                <a:spcPts val="180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